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9" r:id="rId3"/>
    <p:sldId id="257" r:id="rId4"/>
    <p:sldId id="267" r:id="rId5"/>
    <p:sldId id="258" r:id="rId6"/>
    <p:sldId id="264" r:id="rId7"/>
    <p:sldId id="265" r:id="rId8"/>
    <p:sldId id="266" r:id="rId9"/>
    <p:sldId id="268" r:id="rId10"/>
    <p:sldId id="260" r:id="rId11"/>
    <p:sldId id="262" r:id="rId12"/>
    <p:sldId id="263" r:id="rId13"/>
    <p:sldId id="261" r:id="rId14"/>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26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61" autoAdjust="0"/>
    <p:restoredTop sz="94660"/>
  </p:normalViewPr>
  <p:slideViewPr>
    <p:cSldViewPr snapToGrid="0">
      <p:cViewPr varScale="1">
        <p:scale>
          <a:sx n="110" d="100"/>
          <a:sy n="110" d="100"/>
        </p:scale>
        <p:origin x="38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2021/7/27</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2021/7/27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2021/7/27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2021/7/27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2021/7/27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2021/7/27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2021/7/27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2021/7/27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2021/7/27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2021/7/27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2021/7/27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2021/7/27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0.jp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vantech.biz/" TargetMode="External"/><Relationship Id="rId5" Type="http://schemas.openxmlformats.org/officeDocument/2006/relationships/image" Target="../media/image15.png"/><Relationship Id="rId4" Type="http://schemas.openxmlformats.org/officeDocument/2006/relationships/hyperlink" Target="https://bugmo.jp/why-crick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24568" y="885825"/>
            <a:ext cx="12142864" cy="3708000"/>
          </a:xfrm>
          <a:prstGeom prst="rect">
            <a:avLst/>
          </a:prstGeom>
        </p:spPr>
      </p:pic>
      <p:sp>
        <p:nvSpPr>
          <p:cNvPr id="7" name="文本框 6"/>
          <p:cNvSpPr txBox="1"/>
          <p:nvPr/>
        </p:nvSpPr>
        <p:spPr>
          <a:xfrm>
            <a:off x="1723390" y="5233035"/>
            <a:ext cx="9283065" cy="1198880"/>
          </a:xfrm>
          <a:prstGeom prst="rect">
            <a:avLst/>
          </a:prstGeom>
          <a:noFill/>
        </p:spPr>
        <p:txBody>
          <a:bodyPr wrap="square" rtlCol="0">
            <a:spAutoFit/>
          </a:bodyPr>
          <a:lstStyle/>
          <a:p>
            <a:r>
              <a:rPr lang="zh-CN" altLang="en-US" sz="3600">
                <a:latin typeface="微软雅黑" panose="020B0503020204020204" charset="-122"/>
                <a:ea typeface="微软雅黑" panose="020B0503020204020204" charset="-122"/>
                <a:cs typeface="微软雅黑" panose="020B0503020204020204" charset="-122"/>
              </a:rPr>
              <a:t>Sustainable Development Goals（</a:t>
            </a:r>
            <a:r>
              <a:rPr lang="en-US" altLang="zh-CN" sz="3600">
                <a:latin typeface="微软雅黑" panose="020B0503020204020204" charset="-122"/>
                <a:ea typeface="微软雅黑" panose="020B0503020204020204" charset="-122"/>
                <a:cs typeface="微软雅黑" panose="020B0503020204020204" charset="-122"/>
              </a:rPr>
              <a:t>SDGs</a:t>
            </a:r>
            <a:r>
              <a:rPr lang="zh-CN" altLang="en-US" sz="3600">
                <a:latin typeface="微软雅黑" panose="020B0503020204020204" charset="-122"/>
                <a:ea typeface="微软雅黑" panose="020B0503020204020204" charset="-122"/>
                <a:cs typeface="微软雅黑" panose="020B0503020204020204" charset="-122"/>
              </a:rPr>
              <a:t>）  </a:t>
            </a:r>
          </a:p>
          <a:p>
            <a:r>
              <a:rPr lang="zh-CN" altLang="en-US" sz="3600">
                <a:latin typeface="微软雅黑" panose="020B0503020204020204" charset="-122"/>
                <a:ea typeface="微软雅黑" panose="020B0503020204020204" charset="-122"/>
                <a:cs typeface="微软雅黑" panose="020B0503020204020204" charset="-122"/>
              </a:rPr>
              <a:t>                    </a:t>
            </a:r>
            <a:r>
              <a:rPr lang="en-US" altLang="zh-CN" sz="3600">
                <a:latin typeface="微软雅黑" panose="020B0503020204020204" charset="-122"/>
                <a:ea typeface="微软雅黑" panose="020B0503020204020204" charset="-122"/>
                <a:cs typeface="微软雅黑" panose="020B0503020204020204" charset="-122"/>
              </a:rPr>
              <a:t>Online  Program</a:t>
            </a:r>
          </a:p>
        </p:txBody>
      </p:sp>
      <p:pic>
        <p:nvPicPr>
          <p:cNvPr id="8" name="图片 7"/>
          <p:cNvPicPr>
            <a:picLocks noChangeAspect="1"/>
          </p:cNvPicPr>
          <p:nvPr/>
        </p:nvPicPr>
        <p:blipFill>
          <a:blip r:embed="rId3"/>
          <a:stretch>
            <a:fillRect/>
          </a:stretch>
        </p:blipFill>
        <p:spPr>
          <a:xfrm>
            <a:off x="48260" y="57150"/>
            <a:ext cx="2238375" cy="571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3528060" y="4152900"/>
            <a:ext cx="4354830" cy="1383665"/>
          </a:xfrm>
          <a:prstGeom prst="rect">
            <a:avLst/>
          </a:prstGeom>
          <a:noFill/>
        </p:spPr>
        <p:txBody>
          <a:bodyPr wrap="square" rtlCol="0">
            <a:spAutoFit/>
          </a:bodyPr>
          <a:lstStyle/>
          <a:p>
            <a:r>
              <a:rPr lang="en-US" altLang="zh-CN" sz="1400" b="1">
                <a:latin typeface="微软雅黑" panose="020B0503020204020204" charset="-122"/>
                <a:ea typeface="微软雅黑" panose="020B0503020204020204" charset="-122"/>
                <a:cs typeface="游明朝" charset="0"/>
                <a:sym typeface="+mn-ea"/>
              </a:rPr>
              <a:t>Dr. Yusuke Toyoda</a:t>
            </a:r>
          </a:p>
          <a:p>
            <a:r>
              <a:rPr lang="en-US" altLang="zh-CN" sz="1400" b="1">
                <a:latin typeface="微软雅黑" panose="020B0503020204020204" charset="-122"/>
                <a:ea typeface="微软雅黑" panose="020B0503020204020204" charset="-122"/>
                <a:cs typeface="游明朝" charset="0"/>
                <a:sym typeface="+mn-ea"/>
              </a:rPr>
              <a:t>Associate Professor</a:t>
            </a:r>
          </a:p>
          <a:p>
            <a:r>
              <a:rPr lang="en-US" altLang="zh-CN" sz="1400" b="1">
                <a:latin typeface="微软雅黑" panose="020B0503020204020204" charset="-122"/>
                <a:ea typeface="微软雅黑" panose="020B0503020204020204" charset="-122"/>
                <a:cs typeface="游明朝" charset="0"/>
                <a:sym typeface="+mn-ea"/>
              </a:rPr>
              <a:t>Deputy Director of Office of International Affairs</a:t>
            </a:r>
          </a:p>
          <a:p>
            <a:r>
              <a:rPr lang="en-US" altLang="zh-CN" sz="1400" b="1">
                <a:latin typeface="微软雅黑" panose="020B0503020204020204" charset="-122"/>
                <a:ea typeface="微软雅黑" panose="020B0503020204020204" charset="-122"/>
                <a:cs typeface="游明朝" charset="0"/>
                <a:sym typeface="+mn-ea"/>
              </a:rPr>
              <a:t>Director of OIC International Office</a:t>
            </a:r>
          </a:p>
          <a:p>
            <a:r>
              <a:rPr lang="en-US" altLang="zh-CN" sz="1400" b="1">
                <a:latin typeface="微软雅黑" panose="020B0503020204020204" charset="-122"/>
                <a:ea typeface="微软雅黑" panose="020B0503020204020204" charset="-122"/>
                <a:cs typeface="游明朝" charset="0"/>
                <a:sym typeface="+mn-ea"/>
              </a:rPr>
              <a:t>Course Title: Introduction to SDGs</a:t>
            </a:r>
            <a:endParaRPr lang="en-US" altLang="zh-CN" sz="1400">
              <a:latin typeface="微软雅黑" panose="020B0503020204020204" charset="-122"/>
              <a:ea typeface="微软雅黑" panose="020B0503020204020204" charset="-122"/>
              <a:cs typeface="游明朝" charset="0"/>
              <a:sym typeface="+mn-ea"/>
            </a:endParaRPr>
          </a:p>
          <a:p>
            <a:endParaRPr lang="zh-CN" altLang="en-US" sz="1400"/>
          </a:p>
        </p:txBody>
      </p:sp>
      <p:grpSp>
        <p:nvGrpSpPr>
          <p:cNvPr id="13" name="组合 12"/>
          <p:cNvGrpSpPr/>
          <p:nvPr/>
        </p:nvGrpSpPr>
        <p:grpSpPr>
          <a:xfrm>
            <a:off x="355600" y="1447800"/>
            <a:ext cx="10079355" cy="2666365"/>
            <a:chOff x="560" y="1640"/>
            <a:chExt cx="15873" cy="4199"/>
          </a:xfrm>
        </p:grpSpPr>
        <p:pic>
          <p:nvPicPr>
            <p:cNvPr id="8" name="図 8" descr="Yusuke Toyoda at Ritsumeikan University"/>
            <p:cNvPicPr>
              <a:picLocks noChangeAspect="1" noChangeArrowheads="1"/>
            </p:cNvPicPr>
            <p:nvPr/>
          </p:nvPicPr>
          <p:blipFill>
            <a:blip r:embed="rId2" cstate="print">
              <a:extLst>
                <a:ext uri="{28A0092B-C50C-407E-A947-70E740481C1C}">
                  <a14:useLocalDpi xmlns:a14="http://schemas.microsoft.com/office/drawing/2010/main" val="0"/>
                </a:ext>
              </a:extLst>
            </a:blip>
            <a:srcRect l="21760" r="21760"/>
            <a:stretch>
              <a:fillRect/>
            </a:stretch>
          </p:blipFill>
          <p:spPr>
            <a:xfrm>
              <a:off x="6282" y="2559"/>
              <a:ext cx="2778" cy="2767"/>
            </a:xfrm>
            <a:prstGeom prst="rect">
              <a:avLst/>
            </a:prstGeom>
            <a:noFill/>
            <a:ln>
              <a:noFill/>
            </a:ln>
          </p:spPr>
        </p:pic>
        <p:sp>
          <p:nvSpPr>
            <p:cNvPr id="4" name="文本框 3"/>
            <p:cNvSpPr txBox="1"/>
            <p:nvPr/>
          </p:nvSpPr>
          <p:spPr>
            <a:xfrm>
              <a:off x="560" y="2643"/>
              <a:ext cx="5717" cy="3197"/>
            </a:xfrm>
            <a:prstGeom prst="rect">
              <a:avLst/>
            </a:prstGeom>
            <a:noFill/>
          </p:spPr>
          <p:txBody>
            <a:bodyPr wrap="square" rtlCol="0">
              <a:spAutoFit/>
            </a:bodyPr>
            <a:lstStyle/>
            <a:p>
              <a:r>
                <a:rPr lang="en-US" altLang="zh-CN" sz="1400">
                  <a:latin typeface="微软雅黑" panose="020B0503020204020204" charset="-122"/>
                  <a:ea typeface="微软雅黑" panose="020B0503020204020204" charset="-122"/>
                  <a:cs typeface="游明朝" charset="0"/>
                  <a:sym typeface="+mn-ea"/>
                </a:rPr>
                <a:t>  </a:t>
              </a:r>
            </a:p>
            <a:p>
              <a:r>
                <a:rPr lang="en-US" altLang="zh-CN" sz="1400">
                  <a:latin typeface="微软雅黑" panose="020B0503020204020204" charset="-122"/>
                  <a:ea typeface="微软雅黑" panose="020B0503020204020204" charset="-122"/>
                  <a:cs typeface="游明朝" charset="0"/>
                  <a:sym typeface="+mn-ea"/>
                </a:rPr>
                <a:t>Keywords: </a:t>
              </a:r>
            </a:p>
            <a:p>
              <a:r>
                <a:rPr lang="en-US" altLang="zh-CN" sz="1400">
                  <a:latin typeface="微软雅黑" panose="020B0503020204020204" charset="-122"/>
                  <a:ea typeface="微软雅黑" panose="020B0503020204020204" charset="-122"/>
                  <a:cs typeface="游明朝" charset="0"/>
                  <a:sym typeface="+mn-ea"/>
                </a:rPr>
                <a:t>Policy Science, Disaster Prevention, Disaster Risk Reduction, Disaster Recovery, Community-based Approach, Gaming Simulation, Social Capital, Economic Assessment, Planning, Compact City, Historic City</a:t>
              </a:r>
            </a:p>
            <a:p>
              <a:endParaRPr lang="zh-CN" altLang="en-US" sz="1400">
                <a:latin typeface="微软雅黑" panose="020B0503020204020204" charset="-122"/>
                <a:ea typeface="微软雅黑" panose="020B0503020204020204" charset="-122"/>
              </a:endParaRPr>
            </a:p>
          </p:txBody>
        </p:sp>
        <p:sp>
          <p:nvSpPr>
            <p:cNvPr id="7" name="文本框 6"/>
            <p:cNvSpPr txBox="1"/>
            <p:nvPr/>
          </p:nvSpPr>
          <p:spPr>
            <a:xfrm>
              <a:off x="5242" y="1640"/>
              <a:ext cx="4856" cy="822"/>
            </a:xfrm>
            <a:prstGeom prst="rect">
              <a:avLst/>
            </a:prstGeom>
            <a:noFill/>
          </p:spPr>
          <p:txBody>
            <a:bodyPr wrap="none" rtlCol="0">
              <a:spAutoFit/>
            </a:bodyPr>
            <a:lstStyle/>
            <a:p>
              <a:r>
                <a:rPr lang="en-US" altLang="zh-CN" sz="1400">
                  <a:latin typeface="微软雅黑" panose="020B0503020204020204" charset="-122"/>
                  <a:ea typeface="微软雅黑" panose="020B0503020204020204" charset="-122"/>
                  <a:cs typeface="游明朝" charset="0"/>
                  <a:sym typeface="+mn-ea"/>
                </a:rPr>
                <a:t>Course Title: Introduction to SDGs</a:t>
              </a:r>
            </a:p>
            <a:p>
              <a:endParaRPr lang="en-US" altLang="zh-CN" sz="1400">
                <a:latin typeface="微软雅黑" panose="020B0503020204020204" charset="-122"/>
                <a:ea typeface="微软雅黑" panose="020B0503020204020204" charset="-122"/>
                <a:cs typeface="游明朝" charset="0"/>
                <a:sym typeface="+mn-ea"/>
              </a:endParaRPr>
            </a:p>
          </p:txBody>
        </p:sp>
        <p:sp>
          <p:nvSpPr>
            <p:cNvPr id="10" name="文本框 9"/>
            <p:cNvSpPr txBox="1"/>
            <p:nvPr/>
          </p:nvSpPr>
          <p:spPr>
            <a:xfrm>
              <a:off x="9435" y="2760"/>
              <a:ext cx="6999" cy="2858"/>
            </a:xfrm>
            <a:prstGeom prst="rect">
              <a:avLst/>
            </a:prstGeom>
            <a:noFill/>
          </p:spPr>
          <p:txBody>
            <a:bodyPr wrap="square" rtlCol="0">
              <a:spAutoFit/>
            </a:bodyPr>
            <a:lstStyle/>
            <a:p>
              <a:r>
                <a:rPr lang="en-US" altLang="zh-CN" sz="1400">
                  <a:latin typeface="微软雅黑" panose="020B0503020204020204" charset="-122"/>
                  <a:ea typeface="微软雅黑" panose="020B0503020204020204" charset="-122"/>
                  <a:cs typeface="游明朝" charset="0"/>
                  <a:sym typeface="+mn-ea"/>
                </a:rPr>
                <a:t>Degrees:</a:t>
              </a:r>
            </a:p>
            <a:p>
              <a:r>
                <a:rPr lang="en-US" altLang="zh-CN" sz="1400">
                  <a:latin typeface="微软雅黑" panose="020B0503020204020204" charset="-122"/>
                  <a:ea typeface="微软雅黑" panose="020B0503020204020204" charset="-122"/>
                  <a:cs typeface="游明朝" charset="0"/>
                  <a:sym typeface="+mn-ea"/>
                </a:rPr>
                <a:t>Ritsumeikan University, B.A. in Policy Science</a:t>
              </a:r>
            </a:p>
            <a:p>
              <a:r>
                <a:rPr lang="en-US" altLang="zh-CN" sz="1400">
                  <a:latin typeface="微软雅黑" panose="020B0503020204020204" charset="-122"/>
                  <a:ea typeface="微软雅黑" panose="020B0503020204020204" charset="-122"/>
                  <a:cs typeface="游明朝" charset="0"/>
                  <a:sym typeface="+mn-ea"/>
                </a:rPr>
                <a:t>Ritsumeikan University, M.A. in Policy Science</a:t>
              </a:r>
            </a:p>
            <a:p>
              <a:r>
                <a:rPr lang="en-US" altLang="zh-CN" sz="1400">
                  <a:latin typeface="微软雅黑" panose="020B0503020204020204" charset="-122"/>
                  <a:ea typeface="微软雅黑" panose="020B0503020204020204" charset="-122"/>
                  <a:cs typeface="游明朝" charset="0"/>
                  <a:sym typeface="+mn-ea"/>
                </a:rPr>
                <a:t>Ritsumeikan University, Ph.D. in Policy Science</a:t>
              </a:r>
            </a:p>
            <a:p>
              <a:r>
                <a:rPr lang="en-US" altLang="zh-CN" sz="1400">
                  <a:latin typeface="微软雅黑" panose="020B0503020204020204" charset="-122"/>
                  <a:ea typeface="微软雅黑" panose="020B0503020204020204" charset="-122"/>
                  <a:cs typeface="游明朝" charset="0"/>
                  <a:sym typeface="+mn-ea"/>
                </a:rPr>
                <a:t>Specialized Fields: Social systems engineering/ Safety system, Natural disaster / Disaster prevention science, Area studies, Sociology, Social psychology, Experimental psychology</a:t>
              </a:r>
            </a:p>
          </p:txBody>
        </p:sp>
      </p:grpSp>
      <p:sp>
        <p:nvSpPr>
          <p:cNvPr id="11" name="文本框 10"/>
          <p:cNvSpPr txBox="1"/>
          <p:nvPr/>
        </p:nvSpPr>
        <p:spPr>
          <a:xfrm>
            <a:off x="3441700" y="149225"/>
            <a:ext cx="5080000" cy="460375"/>
          </a:xfrm>
          <a:prstGeom prst="rect">
            <a:avLst/>
          </a:prstGeom>
          <a:noFill/>
          <a:ln w="9525">
            <a:noFill/>
          </a:ln>
        </p:spPr>
        <p:txBody>
          <a:bodyPr>
            <a:spAutoFit/>
          </a:bodyPr>
          <a:lstStyle/>
          <a:p>
            <a:pPr marL="0" indent="0" algn="l"/>
            <a:r>
              <a:rPr lang="en-US" altLang="zh-CN" sz="2400" b="0">
                <a:latin typeface="微软雅黑" panose="020B0503020204020204" charset="-122"/>
                <a:ea typeface="微软雅黑" panose="020B0503020204020204" charset="-122"/>
                <a:cs typeface="游明朝" charset="0"/>
              </a:rPr>
              <a:t>Course Instructors</a:t>
            </a:r>
          </a:p>
        </p:txBody>
      </p:sp>
      <p:pic>
        <p:nvPicPr>
          <p:cNvPr id="12" name="图片 11"/>
          <p:cNvPicPr>
            <a:picLocks noChangeAspect="1"/>
          </p:cNvPicPr>
          <p:nvPr/>
        </p:nvPicPr>
        <p:blipFill>
          <a:blip r:embed="rId3"/>
          <a:stretch>
            <a:fillRect/>
          </a:stretch>
        </p:blipFill>
        <p:spPr>
          <a:xfrm>
            <a:off x="48260" y="57150"/>
            <a:ext cx="2238375" cy="571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55600" y="1536700"/>
            <a:ext cx="11835765" cy="3658870"/>
            <a:chOff x="560" y="1340"/>
            <a:chExt cx="18639" cy="5762"/>
          </a:xfrm>
        </p:grpSpPr>
        <p:sp>
          <p:nvSpPr>
            <p:cNvPr id="4" name="文本框 3"/>
            <p:cNvSpPr txBox="1"/>
            <p:nvPr/>
          </p:nvSpPr>
          <p:spPr>
            <a:xfrm>
              <a:off x="560" y="2883"/>
              <a:ext cx="5717" cy="2179"/>
            </a:xfrm>
            <a:prstGeom prst="rect">
              <a:avLst/>
            </a:prstGeom>
            <a:noFill/>
          </p:spPr>
          <p:txBody>
            <a:bodyPr wrap="square" rtlCol="0">
              <a:spAutoFit/>
            </a:bodyPr>
            <a:lstStyle/>
            <a:p>
              <a:r>
                <a:rPr lang="en-US" altLang="zh-CN" sz="1400">
                  <a:latin typeface="微软雅黑" panose="020B0503020204020204" charset="-122"/>
                  <a:ea typeface="微软雅黑" panose="020B0503020204020204" charset="-122"/>
                  <a:cs typeface="游明朝" charset="0"/>
                  <a:sym typeface="+mn-ea"/>
                </a:rPr>
                <a:t>  </a:t>
              </a:r>
            </a:p>
            <a:p>
              <a:r>
                <a:rPr lang="en-US" altLang="zh-CN" sz="1400">
                  <a:latin typeface="微软雅黑" panose="020B0503020204020204" charset="-122"/>
                  <a:ea typeface="微软雅黑" panose="020B0503020204020204" charset="-122"/>
                  <a:cs typeface="游明朝" charset="0"/>
                  <a:sym typeface="+mn-ea"/>
                </a:rPr>
                <a:t>Keywords: </a:t>
              </a:r>
            </a:p>
            <a:p>
              <a:r>
                <a:rPr lang="en-US" altLang="zh-CN" sz="1400">
                  <a:latin typeface="微软雅黑" panose="020B0503020204020204" charset="-122"/>
                  <a:ea typeface="微软雅黑" panose="020B0503020204020204" charset="-122"/>
                  <a:cs typeface="游明朝" charset="0"/>
                  <a:sym typeface="+mn-ea"/>
                </a:rPr>
                <a:t>Climate Change Adaptation, Sustainable Agriculture, Peri-urban Agriculture, Urban Agriculture, Terroir, Agroecology, Traditional Agriculture Knowledge</a:t>
              </a:r>
            </a:p>
          </p:txBody>
        </p:sp>
        <p:sp>
          <p:nvSpPr>
            <p:cNvPr id="7" name="文本框 6"/>
            <p:cNvSpPr txBox="1"/>
            <p:nvPr/>
          </p:nvSpPr>
          <p:spPr>
            <a:xfrm>
              <a:off x="5782" y="1340"/>
              <a:ext cx="6311" cy="1501"/>
            </a:xfrm>
            <a:prstGeom prst="rect">
              <a:avLst/>
            </a:prstGeom>
            <a:noFill/>
          </p:spPr>
          <p:txBody>
            <a:bodyPr wrap="none" rtlCol="0">
              <a:spAutoFit/>
            </a:bodyPr>
            <a:lstStyle/>
            <a:p>
              <a:pPr algn="l"/>
              <a:r>
                <a:rPr lang="en-US" altLang="zh-CN" sz="1400">
                  <a:latin typeface="微软雅黑" panose="020B0503020204020204" charset="-122"/>
                  <a:ea typeface="微软雅黑" panose="020B0503020204020204" charset="-122"/>
                  <a:cs typeface="游明朝" charset="0"/>
                  <a:sym typeface="+mn-ea"/>
                </a:rPr>
                <a:t>Course Title: </a:t>
              </a:r>
            </a:p>
            <a:p>
              <a:pPr algn="l"/>
              <a:r>
                <a:rPr lang="en-US" altLang="zh-CN" sz="1400">
                  <a:latin typeface="微软雅黑" panose="020B0503020204020204" charset="-122"/>
                  <a:ea typeface="微软雅黑" panose="020B0503020204020204" charset="-122"/>
                  <a:cs typeface="游明朝" charset="0"/>
                  <a:sym typeface="+mn-ea"/>
                </a:rPr>
                <a:t>Towards Sustainable Urban Societies: </a:t>
              </a:r>
            </a:p>
            <a:p>
              <a:pPr algn="l"/>
              <a:r>
                <a:rPr lang="en-US" altLang="zh-CN" sz="1400">
                  <a:latin typeface="微软雅黑" panose="020B0503020204020204" charset="-122"/>
                  <a:ea typeface="微软雅黑" panose="020B0503020204020204" charset="-122"/>
                  <a:cs typeface="游明朝" charset="0"/>
                  <a:sym typeface="+mn-ea"/>
                </a:rPr>
                <a:t>Exploring the Potentials of Urban Agriculture</a:t>
              </a:r>
            </a:p>
            <a:p>
              <a:endParaRPr lang="en-US" altLang="zh-CN" sz="1400">
                <a:latin typeface="微软雅黑" panose="020B0503020204020204" charset="-122"/>
                <a:ea typeface="微软雅黑" panose="020B0503020204020204" charset="-122"/>
                <a:cs typeface="游明朝" charset="0"/>
                <a:sym typeface="+mn-ea"/>
              </a:endParaRPr>
            </a:p>
          </p:txBody>
        </p:sp>
        <p:sp>
          <p:nvSpPr>
            <p:cNvPr id="9" name="文本框 8"/>
            <p:cNvSpPr txBox="1"/>
            <p:nvPr/>
          </p:nvSpPr>
          <p:spPr>
            <a:xfrm>
              <a:off x="6176" y="6280"/>
              <a:ext cx="6858" cy="822"/>
            </a:xfrm>
            <a:prstGeom prst="rect">
              <a:avLst/>
            </a:prstGeom>
            <a:noFill/>
          </p:spPr>
          <p:txBody>
            <a:bodyPr wrap="square" rtlCol="0">
              <a:spAutoFit/>
            </a:bodyPr>
            <a:lstStyle/>
            <a:p>
              <a:r>
                <a:rPr lang="en-US" altLang="zh-CN" sz="1400" b="1">
                  <a:latin typeface="微软雅黑" panose="020B0503020204020204" charset="-122"/>
                  <a:ea typeface="微软雅黑" panose="020B0503020204020204" charset="-122"/>
                  <a:cs typeface="游明朝" charset="0"/>
                  <a:sym typeface="+mn-ea"/>
                </a:rPr>
                <a:t>Dr. Fitrio Ashardiono, </a:t>
              </a:r>
            </a:p>
            <a:p>
              <a:r>
                <a:rPr lang="en-US" altLang="zh-CN" sz="1400" b="1">
                  <a:latin typeface="微软雅黑" panose="020B0503020204020204" charset="-122"/>
                  <a:ea typeface="微软雅黑" panose="020B0503020204020204" charset="-122"/>
                  <a:cs typeface="游明朝" charset="0"/>
                  <a:sym typeface="+mn-ea"/>
                </a:rPr>
                <a:t>Assistant Professor</a:t>
              </a:r>
            </a:p>
          </p:txBody>
        </p:sp>
        <p:sp>
          <p:nvSpPr>
            <p:cNvPr id="10" name="文本框 9"/>
            <p:cNvSpPr txBox="1"/>
            <p:nvPr/>
          </p:nvSpPr>
          <p:spPr>
            <a:xfrm>
              <a:off x="9435" y="2920"/>
              <a:ext cx="9764" cy="3197"/>
            </a:xfrm>
            <a:prstGeom prst="rect">
              <a:avLst/>
            </a:prstGeom>
            <a:noFill/>
          </p:spPr>
          <p:txBody>
            <a:bodyPr wrap="square" rtlCol="0">
              <a:spAutoFit/>
            </a:bodyPr>
            <a:lstStyle/>
            <a:p>
              <a:r>
                <a:rPr lang="en-US" altLang="zh-CN" sz="1400">
                  <a:latin typeface="微软雅黑" panose="020B0503020204020204" charset="-122"/>
                  <a:ea typeface="微软雅黑" panose="020B0503020204020204" charset="-122"/>
                  <a:cs typeface="游明朝" charset="0"/>
                  <a:sym typeface="+mn-ea"/>
                </a:rPr>
                <a:t>Degrees:</a:t>
              </a:r>
            </a:p>
            <a:p>
              <a:r>
                <a:rPr lang="en-US" altLang="zh-CN" sz="1400">
                  <a:latin typeface="微软雅黑" panose="020B0503020204020204" charset="-122"/>
                  <a:ea typeface="微软雅黑" panose="020B0503020204020204" charset="-122"/>
                  <a:cs typeface="游明朝" charset="0"/>
                  <a:sym typeface="+mn-ea"/>
                </a:rPr>
                <a:t>Trisakti University, Bachelor of Engineering</a:t>
              </a:r>
            </a:p>
            <a:p>
              <a:r>
                <a:rPr lang="en-US" altLang="zh-CN" sz="1400">
                  <a:latin typeface="微软雅黑" panose="020B0503020204020204" charset="-122"/>
                  <a:ea typeface="微软雅黑" panose="020B0503020204020204" charset="-122"/>
                  <a:cs typeface="游明朝" charset="0"/>
                  <a:sym typeface="+mn-ea"/>
                </a:rPr>
                <a:t>Ritsumeikan Asia Pacific University, Master of Science</a:t>
              </a:r>
            </a:p>
            <a:p>
              <a:r>
                <a:rPr lang="en-US" altLang="zh-CN" sz="1400">
                  <a:latin typeface="微软雅黑" panose="020B0503020204020204" charset="-122"/>
                  <a:ea typeface="微软雅黑" panose="020B0503020204020204" charset="-122"/>
                  <a:cs typeface="游明朝" charset="0"/>
                  <a:sym typeface="+mn-ea"/>
                </a:rPr>
                <a:t>Ritsumeikan University, Ph.D. in Policy Science</a:t>
              </a:r>
            </a:p>
            <a:p>
              <a:r>
                <a:rPr lang="en-US" altLang="zh-CN" sz="1400">
                  <a:latin typeface="微软雅黑" panose="020B0503020204020204" charset="-122"/>
                  <a:ea typeface="微软雅黑" panose="020B0503020204020204" charset="-122"/>
                  <a:cs typeface="游明朝" charset="0"/>
                  <a:sym typeface="+mn-ea"/>
                </a:rPr>
                <a:t>Specialized Fields: Agricultural and food economics-related, Rural sociology and agricultural structure-related, Agricultural environmental engineering and agricultural information engineering-related, Environmental agriculture-related, Social-ecological systems-related, Environmental policy and social systems-related</a:t>
              </a:r>
            </a:p>
          </p:txBody>
        </p:sp>
        <p:pic>
          <p:nvPicPr>
            <p:cNvPr id="2" name="図 2" descr="Fitrio ASHARDIONO | Professor (Assistant) | Doctor of Philosophy |  Ritsumeikan University, Kyoto | College of Policy Scien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6372" y="2845"/>
              <a:ext cx="2767" cy="2767"/>
            </a:xfrm>
            <a:prstGeom prst="rect">
              <a:avLst/>
            </a:prstGeom>
            <a:noFill/>
            <a:ln>
              <a:noFill/>
            </a:ln>
          </p:spPr>
        </p:pic>
      </p:grpSp>
      <p:sp>
        <p:nvSpPr>
          <p:cNvPr id="11" name="文本框 10"/>
          <p:cNvSpPr txBox="1"/>
          <p:nvPr/>
        </p:nvSpPr>
        <p:spPr>
          <a:xfrm>
            <a:off x="3441700" y="149225"/>
            <a:ext cx="5080000" cy="460375"/>
          </a:xfrm>
          <a:prstGeom prst="rect">
            <a:avLst/>
          </a:prstGeom>
          <a:noFill/>
          <a:ln w="9525">
            <a:noFill/>
          </a:ln>
        </p:spPr>
        <p:txBody>
          <a:bodyPr>
            <a:spAutoFit/>
          </a:bodyPr>
          <a:lstStyle/>
          <a:p>
            <a:pPr marL="0" indent="0" algn="l"/>
            <a:r>
              <a:rPr lang="en-US" altLang="zh-CN" sz="2400" b="0">
                <a:latin typeface="微软雅黑" panose="020B0503020204020204" charset="-122"/>
                <a:ea typeface="微软雅黑" panose="020B0503020204020204" charset="-122"/>
                <a:cs typeface="游明朝" charset="0"/>
              </a:rPr>
              <a:t>Course Instructors</a:t>
            </a:r>
          </a:p>
        </p:txBody>
      </p:sp>
      <p:pic>
        <p:nvPicPr>
          <p:cNvPr id="3" name="图片 2"/>
          <p:cNvPicPr>
            <a:picLocks noChangeAspect="1"/>
          </p:cNvPicPr>
          <p:nvPr/>
        </p:nvPicPr>
        <p:blipFill>
          <a:blip r:embed="rId3"/>
          <a:stretch>
            <a:fillRect/>
          </a:stretch>
        </p:blipFill>
        <p:spPr>
          <a:xfrm>
            <a:off x="48260" y="57150"/>
            <a:ext cx="2238375" cy="5715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74955" y="1601470"/>
            <a:ext cx="11835765" cy="3670300"/>
            <a:chOff x="580" y="1382"/>
            <a:chExt cx="18639" cy="5780"/>
          </a:xfrm>
        </p:grpSpPr>
        <p:sp>
          <p:nvSpPr>
            <p:cNvPr id="4" name="文本框 3"/>
            <p:cNvSpPr txBox="1"/>
            <p:nvPr/>
          </p:nvSpPr>
          <p:spPr>
            <a:xfrm>
              <a:off x="580" y="2883"/>
              <a:ext cx="5717" cy="2179"/>
            </a:xfrm>
            <a:prstGeom prst="rect">
              <a:avLst/>
            </a:prstGeom>
            <a:noFill/>
          </p:spPr>
          <p:txBody>
            <a:bodyPr wrap="square" rtlCol="0">
              <a:spAutoFit/>
            </a:bodyPr>
            <a:lstStyle/>
            <a:p>
              <a:r>
                <a:rPr lang="en-US" altLang="zh-CN" sz="1400">
                  <a:latin typeface="微软雅黑" panose="020B0503020204020204" charset="-122"/>
                  <a:ea typeface="微软雅黑" panose="020B0503020204020204" charset="-122"/>
                  <a:cs typeface="游明朝" charset="0"/>
                  <a:sym typeface="+mn-ea"/>
                </a:rPr>
                <a:t>  </a:t>
              </a:r>
            </a:p>
            <a:p>
              <a:r>
                <a:rPr lang="en-US" altLang="zh-CN" sz="1400">
                  <a:latin typeface="微软雅黑" panose="020B0503020204020204" charset="-122"/>
                  <a:ea typeface="微软雅黑" panose="020B0503020204020204" charset="-122"/>
                  <a:cs typeface="游明朝" charset="0"/>
                  <a:sym typeface="+mn-ea"/>
                </a:rPr>
                <a:t>Keywords: </a:t>
              </a:r>
            </a:p>
            <a:p>
              <a:r>
                <a:rPr lang="en-US" altLang="zh-CN" sz="1400">
                  <a:latin typeface="微软雅黑" panose="020B0503020204020204" charset="-122"/>
                  <a:ea typeface="微软雅黑" panose="020B0503020204020204" charset="-122"/>
                  <a:cs typeface="游明朝" charset="0"/>
                  <a:sym typeface="+mn-ea"/>
                </a:rPr>
                <a:t> Innovation Systems, Information Communication Technology, Technology Transfer, University Centered Innovation System</a:t>
              </a:r>
            </a:p>
          </p:txBody>
        </p:sp>
        <p:sp>
          <p:nvSpPr>
            <p:cNvPr id="7" name="文本框 6"/>
            <p:cNvSpPr txBox="1"/>
            <p:nvPr/>
          </p:nvSpPr>
          <p:spPr>
            <a:xfrm>
              <a:off x="5802" y="1382"/>
              <a:ext cx="8321" cy="1161"/>
            </a:xfrm>
            <a:prstGeom prst="rect">
              <a:avLst/>
            </a:prstGeom>
            <a:noFill/>
          </p:spPr>
          <p:txBody>
            <a:bodyPr wrap="none" rtlCol="0">
              <a:spAutoFit/>
            </a:bodyPr>
            <a:lstStyle/>
            <a:p>
              <a:pPr algn="l"/>
              <a:r>
                <a:rPr lang="en-US" altLang="zh-CN" sz="1400">
                  <a:latin typeface="微软雅黑" panose="020B0503020204020204" charset="-122"/>
                  <a:ea typeface="微软雅黑" panose="020B0503020204020204" charset="-122"/>
                  <a:cs typeface="游明朝" charset="0"/>
                  <a:sym typeface="+mn-ea"/>
                </a:rPr>
                <a:t>Course Title: </a:t>
              </a:r>
            </a:p>
            <a:p>
              <a:pPr algn="l"/>
              <a:r>
                <a:rPr lang="en-US" altLang="zh-CN" sz="1400">
                  <a:latin typeface="微软雅黑" panose="020B0503020204020204" charset="-122"/>
                  <a:ea typeface="微软雅黑" panose="020B0503020204020204" charset="-122"/>
                  <a:cs typeface="游明朝" charset="0"/>
                  <a:sym typeface="+mn-ea"/>
                </a:rPr>
                <a:t>Integrating SDGs in Scenario Planning for Global Expansion:</a:t>
              </a:r>
            </a:p>
            <a:p>
              <a:pPr algn="l"/>
              <a:r>
                <a:rPr lang="en-US" altLang="zh-CN" sz="1400">
                  <a:latin typeface="微软雅黑" panose="020B0503020204020204" charset="-122"/>
                  <a:ea typeface="微软雅黑" panose="020B0503020204020204" charset="-122"/>
                  <a:cs typeface="游明朝" charset="0"/>
                  <a:sym typeface="+mn-ea"/>
                </a:rPr>
                <a:t> The Case of Machi Koba (Micro-enterprise)</a:t>
              </a:r>
            </a:p>
          </p:txBody>
        </p:sp>
        <p:sp>
          <p:nvSpPr>
            <p:cNvPr id="9" name="文本框 8"/>
            <p:cNvSpPr txBox="1"/>
            <p:nvPr/>
          </p:nvSpPr>
          <p:spPr>
            <a:xfrm>
              <a:off x="6176" y="6340"/>
              <a:ext cx="6858" cy="822"/>
            </a:xfrm>
            <a:prstGeom prst="rect">
              <a:avLst/>
            </a:prstGeom>
            <a:noFill/>
          </p:spPr>
          <p:txBody>
            <a:bodyPr wrap="square" rtlCol="0">
              <a:spAutoFit/>
            </a:bodyPr>
            <a:lstStyle/>
            <a:p>
              <a:r>
                <a:rPr lang="en-US" altLang="zh-CN" sz="1400" b="1">
                  <a:latin typeface="微软雅黑" panose="020B0503020204020204" charset="-122"/>
                  <a:ea typeface="微软雅黑" panose="020B0503020204020204" charset="-122"/>
                  <a:cs typeface="游明朝" charset="0"/>
                  <a:sym typeface="+mn-ea"/>
                </a:rPr>
                <a:t>Dr. Otieno Francis Xavier, </a:t>
              </a:r>
            </a:p>
            <a:p>
              <a:r>
                <a:rPr lang="en-US" altLang="zh-CN" sz="1400" b="1">
                  <a:latin typeface="微软雅黑" panose="020B0503020204020204" charset="-122"/>
                  <a:ea typeface="微软雅黑" panose="020B0503020204020204" charset="-122"/>
                  <a:cs typeface="游明朝" charset="0"/>
                  <a:sym typeface="+mn-ea"/>
                </a:rPr>
                <a:t>Associate Professor</a:t>
              </a:r>
            </a:p>
          </p:txBody>
        </p:sp>
        <p:sp>
          <p:nvSpPr>
            <p:cNvPr id="10" name="文本框 9"/>
            <p:cNvSpPr txBox="1"/>
            <p:nvPr/>
          </p:nvSpPr>
          <p:spPr>
            <a:xfrm>
              <a:off x="9455" y="3160"/>
              <a:ext cx="9764" cy="2519"/>
            </a:xfrm>
            <a:prstGeom prst="rect">
              <a:avLst/>
            </a:prstGeom>
            <a:noFill/>
          </p:spPr>
          <p:txBody>
            <a:bodyPr wrap="square" rtlCol="0">
              <a:spAutoFit/>
            </a:bodyPr>
            <a:lstStyle/>
            <a:p>
              <a:r>
                <a:rPr lang="en-US" altLang="zh-CN" sz="1400">
                  <a:latin typeface="微软雅黑" panose="020B0503020204020204" charset="-122"/>
                  <a:ea typeface="微软雅黑" panose="020B0503020204020204" charset="-122"/>
                  <a:cs typeface="游明朝" charset="0"/>
                  <a:sym typeface="+mn-ea"/>
                </a:rPr>
                <a:t>Degrees:</a:t>
              </a:r>
            </a:p>
            <a:p>
              <a:r>
                <a:rPr lang="en-US" altLang="zh-CN" sz="1400">
                  <a:latin typeface="微软雅黑" panose="020B0503020204020204" charset="-122"/>
                  <a:ea typeface="微软雅黑" panose="020B0503020204020204" charset="-122"/>
                  <a:cs typeface="游明朝" charset="0"/>
                  <a:sym typeface="+mn-ea"/>
                </a:rPr>
                <a:t>Andrews University, B.A. in Information Systems</a:t>
              </a:r>
            </a:p>
            <a:p>
              <a:r>
                <a:rPr lang="en-US" altLang="zh-CN" sz="1400">
                  <a:latin typeface="微软雅黑" panose="020B0503020204020204" charset="-122"/>
                  <a:ea typeface="微软雅黑" panose="020B0503020204020204" charset="-122"/>
                  <a:cs typeface="游明朝" charset="0"/>
                  <a:sym typeface="+mn-ea"/>
                </a:rPr>
                <a:t>Ritsumeikan University, Msc in Information Systems</a:t>
              </a:r>
            </a:p>
            <a:p>
              <a:r>
                <a:rPr lang="en-US" altLang="zh-CN" sz="1400">
                  <a:latin typeface="微软雅黑" panose="020B0503020204020204" charset="-122"/>
                  <a:ea typeface="微软雅黑" panose="020B0503020204020204" charset="-122"/>
                  <a:cs typeface="游明朝" charset="0"/>
                  <a:sym typeface="+mn-ea"/>
                </a:rPr>
                <a:t>Ritsumeikan University, Ph.D. in Management of Technology</a:t>
              </a:r>
            </a:p>
            <a:p>
              <a:r>
                <a:rPr lang="en-US" altLang="zh-CN" sz="1400">
                  <a:latin typeface="微软雅黑" panose="020B0503020204020204" charset="-122"/>
                  <a:ea typeface="微软雅黑" panose="020B0503020204020204" charset="-122"/>
                  <a:cs typeface="游明朝" charset="0"/>
                  <a:sym typeface="+mn-ea"/>
                </a:rPr>
                <a:t>Specialized Fields: Environmental policy and social systems, Educational technology, Management, Education, Innovation Systems and management, Renewable Energy Technology </a:t>
              </a:r>
            </a:p>
          </p:txBody>
        </p:sp>
        <p:pic>
          <p:nvPicPr>
            <p:cNvPr id="3" name="図 3"/>
            <p:cNvPicPr>
              <a:picLocks noChangeAspect="1" noChangeArrowheads="1"/>
            </p:cNvPicPr>
            <p:nvPr/>
          </p:nvPicPr>
          <p:blipFill>
            <a:blip r:embed="rId2">
              <a:extLst>
                <a:ext uri="{28A0092B-C50C-407E-A947-70E740481C1C}">
                  <a14:useLocalDpi xmlns:a14="http://schemas.microsoft.com/office/drawing/2010/main" val="0"/>
                </a:ext>
              </a:extLst>
            </a:blip>
            <a:srcRect l="756" r="756"/>
            <a:stretch/>
          </p:blipFill>
          <p:spPr>
            <a:xfrm>
              <a:off x="6392" y="3066"/>
              <a:ext cx="2736" cy="2778"/>
            </a:xfrm>
            <a:prstGeom prst="rect">
              <a:avLst/>
            </a:prstGeom>
            <a:noFill/>
            <a:ln>
              <a:noFill/>
            </a:ln>
          </p:spPr>
        </p:pic>
      </p:grpSp>
      <p:sp>
        <p:nvSpPr>
          <p:cNvPr id="11" name="文本框 10"/>
          <p:cNvSpPr txBox="1"/>
          <p:nvPr/>
        </p:nvSpPr>
        <p:spPr>
          <a:xfrm>
            <a:off x="3441700" y="149225"/>
            <a:ext cx="5080000" cy="460375"/>
          </a:xfrm>
          <a:prstGeom prst="rect">
            <a:avLst/>
          </a:prstGeom>
          <a:noFill/>
          <a:ln w="9525">
            <a:noFill/>
          </a:ln>
        </p:spPr>
        <p:txBody>
          <a:bodyPr>
            <a:spAutoFit/>
          </a:bodyPr>
          <a:lstStyle/>
          <a:p>
            <a:pPr marL="0" indent="0" algn="l"/>
            <a:r>
              <a:rPr lang="en-US" altLang="zh-CN" sz="2400" b="0">
                <a:latin typeface="微软雅黑" panose="020B0503020204020204" charset="-122"/>
                <a:ea typeface="微软雅黑" panose="020B0503020204020204" charset="-122"/>
                <a:cs typeface="游明朝" charset="0"/>
              </a:rPr>
              <a:t>Course Instructors</a:t>
            </a:r>
          </a:p>
        </p:txBody>
      </p:sp>
      <p:pic>
        <p:nvPicPr>
          <p:cNvPr id="8" name="图片 7"/>
          <p:cNvPicPr>
            <a:picLocks noChangeAspect="1"/>
          </p:cNvPicPr>
          <p:nvPr/>
        </p:nvPicPr>
        <p:blipFill>
          <a:blip r:embed="rId3"/>
          <a:stretch>
            <a:fillRect/>
          </a:stretch>
        </p:blipFill>
        <p:spPr>
          <a:xfrm>
            <a:off x="48260" y="57150"/>
            <a:ext cx="2238375" cy="5715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48260" y="57150"/>
            <a:ext cx="2238375" cy="571500"/>
          </a:xfrm>
          <a:prstGeom prst="rect">
            <a:avLst/>
          </a:prstGeom>
        </p:spPr>
      </p:pic>
      <p:sp>
        <p:nvSpPr>
          <p:cNvPr id="11" name="文本框 10"/>
          <p:cNvSpPr txBox="1"/>
          <p:nvPr/>
        </p:nvSpPr>
        <p:spPr>
          <a:xfrm>
            <a:off x="3378200" y="168275"/>
            <a:ext cx="6279515" cy="460375"/>
          </a:xfrm>
          <a:prstGeom prst="rect">
            <a:avLst/>
          </a:prstGeom>
          <a:noFill/>
          <a:ln w="9525">
            <a:noFill/>
          </a:ln>
        </p:spPr>
        <p:txBody>
          <a:bodyPr wrap="square">
            <a:spAutoFit/>
          </a:bodyPr>
          <a:lstStyle/>
          <a:p>
            <a:pPr marL="0" indent="0" algn="l"/>
            <a:r>
              <a:rPr lang="en-US" altLang="zh-CN" sz="2400" b="0">
                <a:latin typeface="游明朝" charset="0"/>
                <a:cs typeface="游明朝" charset="0"/>
              </a:rPr>
              <a:t>Program application</a:t>
            </a:r>
          </a:p>
        </p:txBody>
      </p:sp>
      <p:pic>
        <p:nvPicPr>
          <p:cNvPr id="31" name="图片 31" descr="毕业典礼"/>
          <p:cNvPicPr>
            <a:picLocks noChangeAspect="1"/>
          </p:cNvPicPr>
          <p:nvPr/>
        </p:nvPicPr>
        <p:blipFill>
          <a:blip r:embed="rId4" cstate="print">
            <a:extLst>
              <a:ext uri="{28A0092B-C50C-407E-A947-70E740481C1C}">
                <a14:useLocalDpi xmlns:a14="http://schemas.microsoft.com/office/drawing/2010/main" val="0"/>
              </a:ext>
            </a:extLst>
          </a:blip>
          <a:srcRect t="19307"/>
          <a:stretch>
            <a:fillRect/>
          </a:stretch>
        </p:blipFill>
        <p:spPr>
          <a:xfrm>
            <a:off x="6178550" y="1457008"/>
            <a:ext cx="4330700" cy="2597785"/>
          </a:xfrm>
          <a:prstGeom prst="rect">
            <a:avLst/>
          </a:prstGeom>
          <a:ln>
            <a:noFill/>
          </a:ln>
          <a:effectLst>
            <a:outerShdw blurRad="190500" algn="tl" rotWithShape="0">
              <a:srgbClr val="000000">
                <a:alpha val="70000"/>
              </a:srgbClr>
            </a:outerShdw>
          </a:effectLst>
        </p:spPr>
      </p:pic>
      <p:graphicFrame>
        <p:nvGraphicFramePr>
          <p:cNvPr id="12" name="表格 11"/>
          <p:cNvGraphicFramePr/>
          <p:nvPr>
            <p:custDataLst>
              <p:tags r:id="rId1"/>
            </p:custDataLst>
            <p:extLst>
              <p:ext uri="{D42A27DB-BD31-4B8C-83A1-F6EECF244321}">
                <p14:modId xmlns:p14="http://schemas.microsoft.com/office/powerpoint/2010/main" val="103753171"/>
              </p:ext>
            </p:extLst>
          </p:nvPr>
        </p:nvGraphicFramePr>
        <p:xfrm>
          <a:off x="101600" y="1473200"/>
          <a:ext cx="5410200" cy="3627120"/>
        </p:xfrm>
        <a:graphic>
          <a:graphicData uri="http://schemas.openxmlformats.org/drawingml/2006/table">
            <a:tbl>
              <a:tblPr firstRow="1" bandRow="1">
                <a:tableStyleId>{0E3FDE45-AF77-4B5C-9715-49D594BDF05E}</a:tableStyleId>
              </a:tblPr>
              <a:tblGrid>
                <a:gridCol w="2710180">
                  <a:extLst>
                    <a:ext uri="{9D8B030D-6E8A-4147-A177-3AD203B41FA5}">
                      <a16:colId xmlns:a16="http://schemas.microsoft.com/office/drawing/2014/main" val="20000"/>
                    </a:ext>
                  </a:extLst>
                </a:gridCol>
                <a:gridCol w="2700020">
                  <a:extLst>
                    <a:ext uri="{9D8B030D-6E8A-4147-A177-3AD203B41FA5}">
                      <a16:colId xmlns:a16="http://schemas.microsoft.com/office/drawing/2014/main" val="20001"/>
                    </a:ext>
                  </a:extLst>
                </a:gridCol>
              </a:tblGrid>
              <a:tr h="640080">
                <a:tc>
                  <a:txBody>
                    <a:bodyPr/>
                    <a:lstStyle/>
                    <a:p>
                      <a:pPr>
                        <a:buNone/>
                      </a:pPr>
                      <a:r>
                        <a:rPr lang="zh-CN" altLang="en-US" b="0"/>
                        <a:t>Participants</a:t>
                      </a:r>
                    </a:p>
                  </a:txBody>
                  <a:tcPr/>
                </a:tc>
                <a:tc>
                  <a:txBody>
                    <a:bodyPr/>
                    <a:lstStyle/>
                    <a:p>
                      <a:pPr>
                        <a:buNone/>
                      </a:pPr>
                      <a:r>
                        <a:rPr lang="en-US" altLang="zh-CN" b="0"/>
                        <a:t>Undergraduate / graduate students</a:t>
                      </a:r>
                    </a:p>
                  </a:txBody>
                  <a:tcPr/>
                </a:tc>
                <a:extLst>
                  <a:ext uri="{0D108BD9-81ED-4DB2-BD59-A6C34878D82A}">
                    <a16:rowId xmlns:a16="http://schemas.microsoft.com/office/drawing/2014/main" val="10000"/>
                  </a:ext>
                </a:extLst>
              </a:tr>
              <a:tr h="381000">
                <a:tc>
                  <a:txBody>
                    <a:bodyPr/>
                    <a:lstStyle/>
                    <a:p>
                      <a:pPr>
                        <a:buNone/>
                      </a:pPr>
                      <a:r>
                        <a:rPr lang="en-US" altLang="zh-CN"/>
                        <a:t>Language of contest</a:t>
                      </a:r>
                    </a:p>
                  </a:txBody>
                  <a:tcPr/>
                </a:tc>
                <a:tc>
                  <a:txBody>
                    <a:bodyPr/>
                    <a:lstStyle/>
                    <a:p>
                      <a:pPr>
                        <a:buNone/>
                      </a:pPr>
                      <a:r>
                        <a:rPr lang="en-US" altLang="zh-CN"/>
                        <a:t>English</a:t>
                      </a:r>
                    </a:p>
                  </a:txBody>
                  <a:tcPr/>
                </a:tc>
                <a:extLst>
                  <a:ext uri="{0D108BD9-81ED-4DB2-BD59-A6C34878D82A}">
                    <a16:rowId xmlns:a16="http://schemas.microsoft.com/office/drawing/2014/main" val="10001"/>
                  </a:ext>
                </a:extLst>
              </a:tr>
              <a:tr h="381000">
                <a:tc>
                  <a:txBody>
                    <a:bodyPr/>
                    <a:lstStyle/>
                    <a:p>
                      <a:pPr>
                        <a:buNone/>
                      </a:pPr>
                      <a:r>
                        <a:rPr lang="en-US" altLang="zh-CN"/>
                        <a:t>Expenses</a:t>
                      </a:r>
                    </a:p>
                  </a:txBody>
                  <a:tcPr/>
                </a:tc>
                <a:tc>
                  <a:txBody>
                    <a:bodyPr/>
                    <a:lstStyle/>
                    <a:p>
                      <a:pPr>
                        <a:buNone/>
                      </a:pPr>
                      <a:r>
                        <a:rPr lang="en-US" altLang="zh-CN" dirty="0"/>
                        <a:t>   4980  RMB</a:t>
                      </a:r>
                    </a:p>
                  </a:txBody>
                  <a:tcPr/>
                </a:tc>
                <a:extLst>
                  <a:ext uri="{0D108BD9-81ED-4DB2-BD59-A6C34878D82A}">
                    <a16:rowId xmlns:a16="http://schemas.microsoft.com/office/drawing/2014/main" val="10002"/>
                  </a:ext>
                </a:extLst>
              </a:tr>
              <a:tr h="381000">
                <a:tc>
                  <a:txBody>
                    <a:bodyPr/>
                    <a:lstStyle/>
                    <a:p>
                      <a:pPr>
                        <a:buNone/>
                      </a:pPr>
                      <a:r>
                        <a:rPr lang="zh-CN" altLang="en-US"/>
                        <a:t>Application link</a:t>
                      </a:r>
                    </a:p>
                  </a:txBody>
                  <a:tcPr/>
                </a:tc>
                <a:tc>
                  <a:txBody>
                    <a:bodyPr/>
                    <a:lstStyle/>
                    <a:p>
                      <a:pPr>
                        <a:buNone/>
                      </a:pPr>
                      <a:r>
                        <a:rPr lang="en-US" altLang="zh-CN"/>
                        <a:t>apply.xf-world.org</a:t>
                      </a:r>
                    </a:p>
                  </a:txBody>
                  <a:tcPr/>
                </a:tc>
                <a:extLst>
                  <a:ext uri="{0D108BD9-81ED-4DB2-BD59-A6C34878D82A}">
                    <a16:rowId xmlns:a16="http://schemas.microsoft.com/office/drawing/2014/main" val="10003"/>
                  </a:ext>
                </a:extLst>
              </a:tr>
              <a:tr h="381000">
                <a:tc>
                  <a:txBody>
                    <a:bodyPr/>
                    <a:lstStyle/>
                    <a:p>
                      <a:pPr>
                        <a:buNone/>
                      </a:pPr>
                      <a:r>
                        <a:rPr lang="zh-CN" altLang="en-US"/>
                        <a:t>Application deadline</a:t>
                      </a:r>
                    </a:p>
                  </a:txBody>
                  <a:tcPr/>
                </a:tc>
                <a:tc>
                  <a:txBody>
                    <a:bodyPr/>
                    <a:lstStyle/>
                    <a:p>
                      <a:pPr>
                        <a:buNone/>
                      </a:pPr>
                      <a:r>
                        <a:rPr lang="en-US" altLang="zh-CN" dirty="0">
                          <a:solidFill>
                            <a:schemeClr val="tx1"/>
                          </a:solidFill>
                        </a:rPr>
                        <a:t>August</a:t>
                      </a:r>
                      <a:r>
                        <a:rPr lang="zh-CN" altLang="en-US" dirty="0">
                          <a:solidFill>
                            <a:schemeClr val="tx1"/>
                          </a:solidFill>
                        </a:rPr>
                        <a:t> </a:t>
                      </a:r>
                      <a:r>
                        <a:rPr lang="en-US" altLang="zh-CN" dirty="0">
                          <a:solidFill>
                            <a:schemeClr val="tx1"/>
                          </a:solidFill>
                        </a:rPr>
                        <a:t>15</a:t>
                      </a:r>
                      <a:r>
                        <a:rPr lang="zh-CN" altLang="en-US" dirty="0">
                          <a:solidFill>
                            <a:schemeClr val="tx1"/>
                          </a:solidFill>
                        </a:rPr>
                        <a:t>, </a:t>
                      </a:r>
                      <a:r>
                        <a:rPr lang="zh-CN" altLang="en-US" dirty="0"/>
                        <a:t>2021</a:t>
                      </a:r>
                    </a:p>
                  </a:txBody>
                  <a:tcPr/>
                </a:tc>
                <a:extLst>
                  <a:ext uri="{0D108BD9-81ED-4DB2-BD59-A6C34878D82A}">
                    <a16:rowId xmlns:a16="http://schemas.microsoft.com/office/drawing/2014/main" val="10004"/>
                  </a:ext>
                </a:extLst>
              </a:tr>
              <a:tr h="381000">
                <a:tc>
                  <a:txBody>
                    <a:bodyPr/>
                    <a:lstStyle/>
                    <a:p>
                      <a:pPr>
                        <a:buNone/>
                      </a:pPr>
                      <a:r>
                        <a:rPr lang="zh-CN" altLang="en-US"/>
                        <a:t>contact </a:t>
                      </a:r>
                      <a:r>
                        <a:rPr lang="en-US" altLang="zh-CN"/>
                        <a:t>Us</a:t>
                      </a:r>
                    </a:p>
                  </a:txBody>
                  <a:tcPr/>
                </a:tc>
                <a:tc>
                  <a:txBody>
                    <a:bodyPr/>
                    <a:lstStyle/>
                    <a:p>
                      <a:pPr>
                        <a:buNone/>
                      </a:pPr>
                      <a:r>
                        <a:rPr lang="en-US" altLang="zh-CN" sz="1800" dirty="0"/>
                        <a:t>021-55661085</a:t>
                      </a:r>
                    </a:p>
                    <a:p>
                      <a:pPr>
                        <a:buNone/>
                      </a:pPr>
                      <a:r>
                        <a:rPr lang="en-US" altLang="zh-CN" sz="1800" dirty="0"/>
                        <a:t>Duanqi@xf-world.org</a:t>
                      </a:r>
                      <a:endParaRPr lang="zh-CN" altLang="en-US" sz="1800" dirty="0"/>
                    </a:p>
                    <a:p>
                      <a:pPr>
                        <a:buNone/>
                      </a:pPr>
                      <a:r>
                        <a:rPr lang="zh-CN" altLang="en-US" sz="1800" dirty="0"/>
                        <a:t>Room 204, block B, AVIC Tiansheng building, Yangpu District, Shanghai</a:t>
                      </a:r>
                    </a:p>
                  </a:txBody>
                  <a:tcPr/>
                </a:tc>
                <a:extLst>
                  <a:ext uri="{0D108BD9-81ED-4DB2-BD59-A6C34878D82A}">
                    <a16:rowId xmlns:a16="http://schemas.microsoft.com/office/drawing/2014/main" val="10005"/>
                  </a:ext>
                </a:extLst>
              </a:tr>
            </a:tbl>
          </a:graphicData>
        </a:graphic>
      </p:graphicFrame>
      <p:sp>
        <p:nvSpPr>
          <p:cNvPr id="13" name="文本框 12"/>
          <p:cNvSpPr txBox="1"/>
          <p:nvPr/>
        </p:nvSpPr>
        <p:spPr>
          <a:xfrm>
            <a:off x="2804160" y="2508885"/>
            <a:ext cx="309880" cy="368300"/>
          </a:xfrm>
          <a:prstGeom prst="rect">
            <a:avLst/>
          </a:prstGeom>
          <a:noFill/>
        </p:spPr>
        <p:txBody>
          <a:bodyPr wrap="none" rtlCol="0" anchor="t">
            <a:spAutoFit/>
          </a:bodyPr>
          <a:lstStyle/>
          <a:p>
            <a:r>
              <a:rPr lang="zh-CN" altLang="en-US">
                <a:latin typeface="Arial" panose="020B0604020202090204" pitchFamily="34" charset="0"/>
                <a:cs typeface="Arial" panose="020B0604020202090204" pitchFamily="34" charset="0"/>
              </a:rPr>
              <a:t>¥</a:t>
            </a:r>
          </a:p>
        </p:txBody>
      </p:sp>
      <p:sp>
        <p:nvSpPr>
          <p:cNvPr id="14" name="文本框 13"/>
          <p:cNvSpPr txBox="1"/>
          <p:nvPr/>
        </p:nvSpPr>
        <p:spPr>
          <a:xfrm>
            <a:off x="6445885" y="4431665"/>
            <a:ext cx="4063365" cy="737235"/>
          </a:xfrm>
          <a:prstGeom prst="rect">
            <a:avLst/>
          </a:prstGeom>
          <a:noFill/>
        </p:spPr>
        <p:txBody>
          <a:bodyPr wrap="square" rtlCol="0" anchor="t">
            <a:spAutoFit/>
          </a:bodyPr>
          <a:lstStyle/>
          <a:p>
            <a:r>
              <a:rPr lang="en-US" altLang="zh-CN" sz="1400"/>
              <a:t>         </a:t>
            </a:r>
            <a:r>
              <a:rPr lang="zh-CN" altLang="en-US" sz="1400"/>
              <a:t>Upon conclusion of the program</a:t>
            </a:r>
          </a:p>
          <a:p>
            <a:r>
              <a:rPr lang="zh-CN" altLang="en-US" sz="1400"/>
              <a:t>  participants will be presented with a certificate of        </a:t>
            </a:r>
          </a:p>
          <a:p>
            <a:r>
              <a:rPr lang="zh-CN" altLang="en-US" sz="1400"/>
              <a:t>      completion from Ritsumeikan University.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189355" y="1290955"/>
            <a:ext cx="1303200" cy="1303200"/>
          </a:xfrm>
          <a:prstGeom prst="rect">
            <a:avLst/>
          </a:prstGeom>
        </p:spPr>
      </p:pic>
      <p:sp>
        <p:nvSpPr>
          <p:cNvPr id="6" name="文本框 5"/>
          <p:cNvSpPr txBox="1"/>
          <p:nvPr/>
        </p:nvSpPr>
        <p:spPr>
          <a:xfrm>
            <a:off x="755650" y="2672715"/>
            <a:ext cx="2488565" cy="3538220"/>
          </a:xfrm>
          <a:prstGeom prst="rect">
            <a:avLst/>
          </a:prstGeom>
          <a:noFill/>
        </p:spPr>
        <p:txBody>
          <a:bodyPr wrap="square" rtlCol="0">
            <a:spAutoFit/>
          </a:bodyPr>
          <a:lstStyle/>
          <a:p>
            <a:r>
              <a:rPr lang="zh-CN" altLang="en-US" sz="1400">
                <a:latin typeface="微软雅黑" panose="020B0503020204020204" charset="-122"/>
                <a:ea typeface="微软雅黑" panose="020B0503020204020204" charset="-122"/>
              </a:rPr>
              <a:t>The goal is for participants to get equipped with knowledge on and analytical skills for food security in low-carbon societies. Participants will have an opportunity to explore how the SDGs (Sustainable Development Goals), set up by the United Nations General Assembly in 2015, are important for food security in societies actively trying to reduce CO2 emissions.</a:t>
            </a:r>
          </a:p>
        </p:txBody>
      </p:sp>
      <p:pic>
        <p:nvPicPr>
          <p:cNvPr id="7" name="图片 6"/>
          <p:cNvPicPr>
            <a:picLocks noChangeAspect="1"/>
          </p:cNvPicPr>
          <p:nvPr/>
        </p:nvPicPr>
        <p:blipFill>
          <a:blip r:embed="rId3"/>
          <a:stretch>
            <a:fillRect/>
          </a:stretch>
        </p:blipFill>
        <p:spPr>
          <a:xfrm>
            <a:off x="9081135" y="1252220"/>
            <a:ext cx="1471930" cy="1241425"/>
          </a:xfrm>
          <a:prstGeom prst="ellipse">
            <a:avLst/>
          </a:prstGeom>
          <a:ln>
            <a:noFill/>
          </a:ln>
        </p:spPr>
      </p:pic>
      <p:pic>
        <p:nvPicPr>
          <p:cNvPr id="9" name="图片 8"/>
          <p:cNvPicPr>
            <a:picLocks noChangeAspect="1"/>
          </p:cNvPicPr>
          <p:nvPr/>
        </p:nvPicPr>
        <p:blipFill>
          <a:blip r:embed="rId4"/>
          <a:srcRect l="6000" r="10208"/>
          <a:stretch>
            <a:fillRect/>
          </a:stretch>
        </p:blipFill>
        <p:spPr>
          <a:xfrm>
            <a:off x="4977765" y="1252220"/>
            <a:ext cx="1447920" cy="1242000"/>
          </a:xfrm>
          <a:prstGeom prst="ellipse">
            <a:avLst/>
          </a:prstGeom>
        </p:spPr>
      </p:pic>
      <p:pic>
        <p:nvPicPr>
          <p:cNvPr id="11" name="图片 10"/>
          <p:cNvPicPr>
            <a:picLocks noChangeAspect="1"/>
          </p:cNvPicPr>
          <p:nvPr/>
        </p:nvPicPr>
        <p:blipFill>
          <a:blip r:embed="rId5"/>
          <a:stretch>
            <a:fillRect/>
          </a:stretch>
        </p:blipFill>
        <p:spPr>
          <a:xfrm>
            <a:off x="48260" y="57150"/>
            <a:ext cx="2238375" cy="571500"/>
          </a:xfrm>
          <a:prstGeom prst="rect">
            <a:avLst/>
          </a:prstGeom>
        </p:spPr>
      </p:pic>
      <p:sp>
        <p:nvSpPr>
          <p:cNvPr id="12" name="文本框 11"/>
          <p:cNvSpPr txBox="1"/>
          <p:nvPr/>
        </p:nvSpPr>
        <p:spPr>
          <a:xfrm>
            <a:off x="4616450" y="2685415"/>
            <a:ext cx="2488565" cy="3107690"/>
          </a:xfrm>
          <a:prstGeom prst="rect">
            <a:avLst/>
          </a:prstGeom>
          <a:noFill/>
        </p:spPr>
        <p:txBody>
          <a:bodyPr wrap="square" rtlCol="0">
            <a:spAutoFit/>
          </a:bodyPr>
          <a:lstStyle/>
          <a:p>
            <a:r>
              <a:rPr lang="zh-CN" altLang="en-US" sz="1400" dirty="0">
                <a:latin typeface="微软雅黑" panose="020B0503020204020204" charset="-122"/>
                <a:ea typeface="微软雅黑" panose="020B0503020204020204" charset="-122"/>
              </a:rPr>
              <a:t>These lectures by Ritsumeikan University instructors and practitioners will be supplemented with online </a:t>
            </a:r>
            <a:r>
              <a:rPr lang="zh-CN" altLang="en-US" sz="1400" dirty="0">
                <a:solidFill>
                  <a:srgbClr val="B1262C"/>
                </a:solidFill>
                <a:latin typeface="微软雅黑" panose="020B0503020204020204" charset="-122"/>
                <a:ea typeface="微软雅黑" panose="020B0503020204020204" charset="-122"/>
              </a:rPr>
              <a:t>field visits, talks from people in the field, group research and discussions with Ritsumeikan students </a:t>
            </a:r>
            <a:r>
              <a:rPr lang="zh-CN" altLang="en-US" sz="1400" dirty="0">
                <a:latin typeface="微软雅黑" panose="020B0503020204020204" charset="-122"/>
                <a:ea typeface="微软雅黑" panose="020B0503020204020204" charset="-122"/>
              </a:rPr>
              <a:t>to further grasp the present situation and consider the future direction of these means to achieving the SDGs.</a:t>
            </a:r>
          </a:p>
        </p:txBody>
      </p:sp>
      <p:sp>
        <p:nvSpPr>
          <p:cNvPr id="13" name="文本框 12"/>
          <p:cNvSpPr txBox="1"/>
          <p:nvPr/>
        </p:nvSpPr>
        <p:spPr>
          <a:xfrm>
            <a:off x="8782050" y="2651125"/>
            <a:ext cx="2488565" cy="3107690"/>
          </a:xfrm>
          <a:prstGeom prst="rect">
            <a:avLst/>
          </a:prstGeom>
          <a:noFill/>
        </p:spPr>
        <p:txBody>
          <a:bodyPr wrap="square" rtlCol="0">
            <a:spAutoFit/>
          </a:bodyPr>
          <a:lstStyle/>
          <a:p>
            <a:r>
              <a:rPr lang="zh-CN" altLang="en-US" sz="1400">
                <a:latin typeface="微软雅黑" panose="020B0503020204020204" charset="-122"/>
                <a:ea typeface="微软雅黑" panose="020B0503020204020204" charset="-122"/>
              </a:rPr>
              <a:t>Outside of courses, there will be opportunity to meet, build friendships and strengthen international ties with regular students from the university. Participants will take part in activities together with these </a:t>
            </a:r>
            <a:r>
              <a:rPr lang="zh-CN" altLang="en-US" sz="1400">
                <a:solidFill>
                  <a:srgbClr val="B1262C"/>
                </a:solidFill>
                <a:latin typeface="微软雅黑" panose="020B0503020204020204" charset="-122"/>
                <a:ea typeface="微软雅黑" panose="020B0503020204020204" charset="-122"/>
              </a:rPr>
              <a:t>Ritsumeikan students and even receive a live-stream guided tour around a sightseeing spot in the Osaka area.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rcRect/>
          <a:stretch>
            <a:fillRect/>
          </a:stretch>
        </p:blipFill>
        <p:spPr>
          <a:xfrm>
            <a:off x="116840" y="1508760"/>
            <a:ext cx="5728965" cy="3322800"/>
          </a:xfrm>
          <a:prstGeom prst="rect">
            <a:avLst/>
          </a:prstGeom>
        </p:spPr>
      </p:pic>
      <p:sp>
        <p:nvSpPr>
          <p:cNvPr id="6" name="文本框 5"/>
          <p:cNvSpPr txBox="1"/>
          <p:nvPr/>
        </p:nvSpPr>
        <p:spPr>
          <a:xfrm>
            <a:off x="6113145" y="742950"/>
            <a:ext cx="5304155" cy="5631180"/>
          </a:xfrm>
          <a:prstGeom prst="rect">
            <a:avLst/>
          </a:prstGeom>
          <a:noFill/>
        </p:spPr>
        <p:txBody>
          <a:bodyPr wrap="square" rtlCol="0">
            <a:spAutoFit/>
          </a:bodyPr>
          <a:lstStyle/>
          <a:p>
            <a:r>
              <a:rPr lang="en-US" altLang="zh-CN">
                <a:latin typeface="微软雅黑" panose="020B0503020204020204" charset="-122"/>
                <a:ea typeface="微软雅黑" panose="020B0503020204020204" charset="-122"/>
                <a:cs typeface="微软雅黑" panose="020B0503020204020204" charset="-122"/>
              </a:rPr>
              <a:t>    </a:t>
            </a:r>
            <a:r>
              <a:rPr lang="zh-CN" altLang="en-US">
                <a:latin typeface="微软雅黑" panose="020B0503020204020204" charset="-122"/>
                <a:ea typeface="微软雅黑" panose="020B0503020204020204" charset="-122"/>
                <a:cs typeface="微软雅黑" panose="020B0503020204020204" charset="-122"/>
              </a:rPr>
              <a:t>The Ritsumeikan Academy is one of the private comprehensive educational institutions in Japan with rich history and tradition, and we celebrated the 150th anniversary of the founding of the Ritsumeikan private school and the 120th year of the establishment of the Academy in 2020. </a:t>
            </a:r>
          </a:p>
          <a:p>
            <a:r>
              <a:rPr lang="zh-CN" altLang="en-US">
                <a:latin typeface="微软雅黑" panose="020B0503020204020204" charset="-122"/>
                <a:ea typeface="微软雅黑" panose="020B0503020204020204" charset="-122"/>
                <a:cs typeface="微软雅黑" panose="020B0503020204020204" charset="-122"/>
              </a:rPr>
              <a:t>The school spirit of liberalism and internationalism advocated by Prince Saionji was combined with the ideals of academic freedom and innovation pursued by Nakagawa, and became a tradition of the Academy.</a:t>
            </a:r>
          </a:p>
          <a:p>
            <a:r>
              <a:rPr lang="zh-CN" altLang="en-US">
                <a:latin typeface="微软雅黑" panose="020B0503020204020204" charset="-122"/>
                <a:ea typeface="微软雅黑" panose="020B0503020204020204" charset="-122"/>
                <a:cs typeface="微软雅黑" panose="020B0503020204020204" charset="-122"/>
              </a:rPr>
              <a:t>Today, the Ritsumeikan Academy is highly admired by society as the educational institution which actively promotes the university reform. Such spirit of innovation and inspiration is simply based on the Academy’s school spirit, “freedom and innovation.”</a:t>
            </a:r>
          </a:p>
        </p:txBody>
      </p:sp>
      <p:pic>
        <p:nvPicPr>
          <p:cNvPr id="8" name="图片 7"/>
          <p:cNvPicPr>
            <a:picLocks noChangeAspect="1"/>
          </p:cNvPicPr>
          <p:nvPr/>
        </p:nvPicPr>
        <p:blipFill>
          <a:blip r:embed="rId3"/>
          <a:stretch>
            <a:fillRect/>
          </a:stretch>
        </p:blipFill>
        <p:spPr>
          <a:xfrm>
            <a:off x="48260" y="57150"/>
            <a:ext cx="2238375" cy="571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2584450" y="1116965"/>
            <a:ext cx="4762500" cy="2762250"/>
          </a:xfrm>
          <a:prstGeom prst="rect">
            <a:avLst/>
          </a:prstGeom>
        </p:spPr>
      </p:pic>
      <p:sp>
        <p:nvSpPr>
          <p:cNvPr id="5" name="文本框 4"/>
          <p:cNvSpPr txBox="1"/>
          <p:nvPr/>
        </p:nvSpPr>
        <p:spPr>
          <a:xfrm>
            <a:off x="698500" y="3879215"/>
            <a:ext cx="8813165" cy="2861310"/>
          </a:xfrm>
          <a:prstGeom prst="rect">
            <a:avLst/>
          </a:prstGeom>
          <a:noFill/>
        </p:spPr>
        <p:txBody>
          <a:bodyPr wrap="square" rtlCol="0" anchor="t">
            <a:spAutoFit/>
          </a:bodyPr>
          <a:lstStyle/>
          <a:p>
            <a:r>
              <a:rPr lang="en-US" altLang="zh-CN"/>
              <a:t>       </a:t>
            </a:r>
            <a:r>
              <a:rPr lang="zh-CN" altLang="en-US"/>
              <a:t>Ritsumeikan, as an institute of education and research, pledges to promote peace, </a:t>
            </a:r>
          </a:p>
          <a:p>
            <a:r>
              <a:rPr lang="zh-CN" altLang="en-US"/>
              <a:t>                           The above ideal, expressed in the Ritsumeikan Charter, </a:t>
            </a:r>
          </a:p>
          <a:p>
            <a:r>
              <a:rPr lang="zh-CN" altLang="en-US"/>
              <a:t>will guide us as we continue pursuing our own distinctive approach to achieving the </a:t>
            </a:r>
            <a:r>
              <a:rPr lang="zh-CN" altLang="en-US" b="1">
                <a:latin typeface="Calibri Bold" panose="020F0702030404030204" charset="0"/>
                <a:cs typeface="Calibri Bold" panose="020F0702030404030204" charset="0"/>
              </a:rPr>
              <a:t>SDGs.</a:t>
            </a:r>
          </a:p>
          <a:p>
            <a:endParaRPr lang="zh-CN" altLang="en-US"/>
          </a:p>
          <a:p>
            <a:r>
              <a:rPr lang="zh-CN" altLang="en-US"/>
              <a:t>     We will seek solutions to the problems faced by Japan and the world by linking diverse </a:t>
            </a:r>
          </a:p>
          <a:p>
            <a:r>
              <a:rPr lang="zh-CN" altLang="en-US"/>
              <a:t>   individuals and organizations, aiming to nurture talented individuals who can take on the      </a:t>
            </a:r>
          </a:p>
          <a:p>
            <a:r>
              <a:rPr lang="zh-CN" altLang="en-US"/>
              <a:t>                                     task of generating new knowledge.</a:t>
            </a:r>
          </a:p>
          <a:p>
            <a:endParaRPr lang="zh-CN" altLang="en-US"/>
          </a:p>
          <a:p>
            <a:r>
              <a:rPr lang="zh-CN" altLang="en-US"/>
              <a:t>Thus we will contribute to improving the societies of the future, in 2030 and thereafter.</a:t>
            </a:r>
          </a:p>
          <a:p>
            <a:endParaRPr lang="zh-CN" altLang="en-US"/>
          </a:p>
        </p:txBody>
      </p:sp>
      <p:pic>
        <p:nvPicPr>
          <p:cNvPr id="8" name="图片 7"/>
          <p:cNvPicPr>
            <a:picLocks noChangeAspect="1"/>
          </p:cNvPicPr>
          <p:nvPr/>
        </p:nvPicPr>
        <p:blipFill>
          <a:blip r:embed="rId3"/>
          <a:stretch>
            <a:fillRect/>
          </a:stretch>
        </p:blipFill>
        <p:spPr>
          <a:xfrm>
            <a:off x="48260" y="57150"/>
            <a:ext cx="2238375" cy="571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p:cNvGrpSpPr/>
          <p:nvPr/>
        </p:nvGrpSpPr>
        <p:grpSpPr>
          <a:xfrm>
            <a:off x="429260" y="1713230"/>
            <a:ext cx="9358630" cy="4689475"/>
            <a:chOff x="1916" y="3068"/>
            <a:chExt cx="14738" cy="7385"/>
          </a:xfrm>
        </p:grpSpPr>
        <p:grpSp>
          <p:nvGrpSpPr>
            <p:cNvPr id="111" name="组 110"/>
            <p:cNvGrpSpPr/>
            <p:nvPr/>
          </p:nvGrpSpPr>
          <p:grpSpPr>
            <a:xfrm>
              <a:off x="9786" y="3432"/>
              <a:ext cx="275" cy="440"/>
              <a:chOff x="9074150" y="2877228"/>
              <a:chExt cx="174625" cy="279400"/>
            </a:xfrm>
          </p:grpSpPr>
          <p:sp>
            <p:nvSpPr>
              <p:cNvPr id="114" name="Freeform 341"/>
              <p:cNvSpPr>
                <a:spLocks noEditPoints="1"/>
              </p:cNvSpPr>
              <p:nvPr/>
            </p:nvSpPr>
            <p:spPr bwMode="auto">
              <a:xfrm>
                <a:off x="9074150" y="2877228"/>
                <a:ext cx="174625" cy="279400"/>
              </a:xfrm>
              <a:custGeom>
                <a:avLst/>
                <a:gdLst>
                  <a:gd name="T0" fmla="*/ 180 w 180"/>
                  <a:gd name="T1" fmla="*/ 144 h 288"/>
                  <a:gd name="T2" fmla="*/ 150 w 180"/>
                  <a:gd name="T3" fmla="*/ 77 h 288"/>
                  <a:gd name="T4" fmla="*/ 150 w 180"/>
                  <a:gd name="T5" fmla="*/ 0 h 288"/>
                  <a:gd name="T6" fmla="*/ 30 w 180"/>
                  <a:gd name="T7" fmla="*/ 0 h 288"/>
                  <a:gd name="T8" fmla="*/ 30 w 180"/>
                  <a:gd name="T9" fmla="*/ 77 h 288"/>
                  <a:gd name="T10" fmla="*/ 0 w 180"/>
                  <a:gd name="T11" fmla="*/ 144 h 288"/>
                  <a:gd name="T12" fmla="*/ 30 w 180"/>
                  <a:gd name="T13" fmla="*/ 211 h 288"/>
                  <a:gd name="T14" fmla="*/ 30 w 180"/>
                  <a:gd name="T15" fmla="*/ 288 h 288"/>
                  <a:gd name="T16" fmla="*/ 150 w 180"/>
                  <a:gd name="T17" fmla="*/ 288 h 288"/>
                  <a:gd name="T18" fmla="*/ 150 w 180"/>
                  <a:gd name="T19" fmla="*/ 211 h 288"/>
                  <a:gd name="T20" fmla="*/ 180 w 180"/>
                  <a:gd name="T21" fmla="*/ 144 h 288"/>
                  <a:gd name="T22" fmla="*/ 22 w 180"/>
                  <a:gd name="T23" fmla="*/ 144 h 288"/>
                  <a:gd name="T24" fmla="*/ 90 w 180"/>
                  <a:gd name="T25" fmla="*/ 77 h 288"/>
                  <a:gd name="T26" fmla="*/ 157 w 180"/>
                  <a:gd name="T27" fmla="*/ 144 h 288"/>
                  <a:gd name="T28" fmla="*/ 90 w 180"/>
                  <a:gd name="T29" fmla="*/ 212 h 288"/>
                  <a:gd name="T30" fmla="*/ 22 w 180"/>
                  <a:gd name="T31" fmla="*/ 1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288">
                    <a:moveTo>
                      <a:pt x="180" y="144"/>
                    </a:moveTo>
                    <a:cubicBezTo>
                      <a:pt x="180" y="118"/>
                      <a:pt x="169" y="94"/>
                      <a:pt x="150" y="77"/>
                    </a:cubicBezTo>
                    <a:cubicBezTo>
                      <a:pt x="150" y="0"/>
                      <a:pt x="150" y="0"/>
                      <a:pt x="150" y="0"/>
                    </a:cubicBezTo>
                    <a:cubicBezTo>
                      <a:pt x="30" y="0"/>
                      <a:pt x="30" y="0"/>
                      <a:pt x="30" y="0"/>
                    </a:cubicBezTo>
                    <a:cubicBezTo>
                      <a:pt x="30" y="77"/>
                      <a:pt x="30" y="77"/>
                      <a:pt x="30" y="77"/>
                    </a:cubicBezTo>
                    <a:cubicBezTo>
                      <a:pt x="12" y="93"/>
                      <a:pt x="0" y="117"/>
                      <a:pt x="0" y="144"/>
                    </a:cubicBezTo>
                    <a:cubicBezTo>
                      <a:pt x="0" y="171"/>
                      <a:pt x="12" y="195"/>
                      <a:pt x="30" y="211"/>
                    </a:cubicBezTo>
                    <a:cubicBezTo>
                      <a:pt x="30" y="288"/>
                      <a:pt x="30" y="288"/>
                      <a:pt x="30" y="288"/>
                    </a:cubicBezTo>
                    <a:cubicBezTo>
                      <a:pt x="150" y="288"/>
                      <a:pt x="150" y="288"/>
                      <a:pt x="150" y="288"/>
                    </a:cubicBezTo>
                    <a:cubicBezTo>
                      <a:pt x="150" y="211"/>
                      <a:pt x="150" y="211"/>
                      <a:pt x="150" y="211"/>
                    </a:cubicBezTo>
                    <a:cubicBezTo>
                      <a:pt x="169" y="194"/>
                      <a:pt x="180" y="171"/>
                      <a:pt x="180" y="144"/>
                    </a:cubicBezTo>
                    <a:close/>
                    <a:moveTo>
                      <a:pt x="22" y="144"/>
                    </a:moveTo>
                    <a:cubicBezTo>
                      <a:pt x="22" y="107"/>
                      <a:pt x="53" y="77"/>
                      <a:pt x="90" y="77"/>
                    </a:cubicBezTo>
                    <a:cubicBezTo>
                      <a:pt x="127" y="77"/>
                      <a:pt x="157" y="107"/>
                      <a:pt x="157" y="144"/>
                    </a:cubicBezTo>
                    <a:cubicBezTo>
                      <a:pt x="157" y="181"/>
                      <a:pt x="127" y="212"/>
                      <a:pt x="90" y="212"/>
                    </a:cubicBezTo>
                    <a:cubicBezTo>
                      <a:pt x="53" y="212"/>
                      <a:pt x="22" y="181"/>
                      <a:pt x="22" y="144"/>
                    </a:cubicBezTo>
                    <a:close/>
                  </a:path>
                </a:pathLst>
              </a:custGeom>
              <a:solidFill>
                <a:srgbClr val="405665"/>
              </a:solidFill>
              <a:ln>
                <a:noFill/>
              </a:ln>
            </p:spPr>
            <p:txBody>
              <a:bodyPr vert="horz" wrap="square" lIns="91440" tIns="45720" rIns="91440" bIns="45720" numCol="1" anchor="t" anchorCtr="0" compatLnSpc="1"/>
              <a:lstStyle/>
              <a:p>
                <a:endParaRPr lang="zh-CN" altLang="en-US"/>
              </a:p>
            </p:txBody>
          </p:sp>
          <p:sp>
            <p:nvSpPr>
              <p:cNvPr id="115" name="Freeform 342"/>
              <p:cNvSpPr/>
              <p:nvPr/>
            </p:nvSpPr>
            <p:spPr bwMode="auto">
              <a:xfrm>
                <a:off x="9151938" y="2969303"/>
                <a:ext cx="53975" cy="80963"/>
              </a:xfrm>
              <a:custGeom>
                <a:avLst/>
                <a:gdLst>
                  <a:gd name="T0" fmla="*/ 2 w 55"/>
                  <a:gd name="T1" fmla="*/ 56 h 84"/>
                  <a:gd name="T2" fmla="*/ 43 w 55"/>
                  <a:gd name="T3" fmla="*/ 84 h 84"/>
                  <a:gd name="T4" fmla="*/ 45 w 55"/>
                  <a:gd name="T5" fmla="*/ 84 h 84"/>
                  <a:gd name="T6" fmla="*/ 46 w 55"/>
                  <a:gd name="T7" fmla="*/ 84 h 84"/>
                  <a:gd name="T8" fmla="*/ 49 w 55"/>
                  <a:gd name="T9" fmla="*/ 83 h 84"/>
                  <a:gd name="T10" fmla="*/ 54 w 55"/>
                  <a:gd name="T11" fmla="*/ 74 h 84"/>
                  <a:gd name="T12" fmla="*/ 53 w 55"/>
                  <a:gd name="T13" fmla="*/ 69 h 84"/>
                  <a:gd name="T14" fmla="*/ 17 w 55"/>
                  <a:gd name="T15" fmla="*/ 45 h 84"/>
                  <a:gd name="T16" fmla="*/ 17 w 55"/>
                  <a:gd name="T17" fmla="*/ 4 h 84"/>
                  <a:gd name="T18" fmla="*/ 16 w 55"/>
                  <a:gd name="T19" fmla="*/ 1 h 84"/>
                  <a:gd name="T20" fmla="*/ 13 w 55"/>
                  <a:gd name="T21" fmla="*/ 0 h 84"/>
                  <a:gd name="T22" fmla="*/ 3 w 55"/>
                  <a:gd name="T23" fmla="*/ 0 h 84"/>
                  <a:gd name="T24" fmla="*/ 1 w 55"/>
                  <a:gd name="T25" fmla="*/ 1 h 84"/>
                  <a:gd name="T26" fmla="*/ 0 w 55"/>
                  <a:gd name="T27" fmla="*/ 4 h 84"/>
                  <a:gd name="T28" fmla="*/ 0 w 55"/>
                  <a:gd name="T29" fmla="*/ 53 h 84"/>
                  <a:gd name="T30" fmla="*/ 1 w 55"/>
                  <a:gd name="T31" fmla="*/ 55 h 84"/>
                  <a:gd name="T32" fmla="*/ 2 w 55"/>
                  <a:gd name="T33" fmla="*/ 5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84">
                    <a:moveTo>
                      <a:pt x="2" y="56"/>
                    </a:moveTo>
                    <a:cubicBezTo>
                      <a:pt x="43" y="84"/>
                      <a:pt x="43" y="84"/>
                      <a:pt x="43" y="84"/>
                    </a:cubicBezTo>
                    <a:cubicBezTo>
                      <a:pt x="44" y="84"/>
                      <a:pt x="45" y="84"/>
                      <a:pt x="45" y="84"/>
                    </a:cubicBezTo>
                    <a:cubicBezTo>
                      <a:pt x="46" y="84"/>
                      <a:pt x="46" y="84"/>
                      <a:pt x="46" y="84"/>
                    </a:cubicBezTo>
                    <a:cubicBezTo>
                      <a:pt x="47" y="84"/>
                      <a:pt x="48" y="84"/>
                      <a:pt x="49" y="83"/>
                    </a:cubicBezTo>
                    <a:cubicBezTo>
                      <a:pt x="54" y="74"/>
                      <a:pt x="54" y="74"/>
                      <a:pt x="54" y="74"/>
                    </a:cubicBezTo>
                    <a:cubicBezTo>
                      <a:pt x="55" y="73"/>
                      <a:pt x="54" y="70"/>
                      <a:pt x="53" y="69"/>
                    </a:cubicBezTo>
                    <a:cubicBezTo>
                      <a:pt x="17" y="45"/>
                      <a:pt x="17" y="45"/>
                      <a:pt x="17" y="45"/>
                    </a:cubicBezTo>
                    <a:cubicBezTo>
                      <a:pt x="17" y="4"/>
                      <a:pt x="17" y="4"/>
                      <a:pt x="17" y="4"/>
                    </a:cubicBezTo>
                    <a:cubicBezTo>
                      <a:pt x="17" y="3"/>
                      <a:pt x="17" y="2"/>
                      <a:pt x="16" y="1"/>
                    </a:cubicBezTo>
                    <a:cubicBezTo>
                      <a:pt x="15" y="0"/>
                      <a:pt x="14" y="0"/>
                      <a:pt x="13" y="0"/>
                    </a:cubicBezTo>
                    <a:cubicBezTo>
                      <a:pt x="3" y="0"/>
                      <a:pt x="3" y="0"/>
                      <a:pt x="3" y="0"/>
                    </a:cubicBezTo>
                    <a:cubicBezTo>
                      <a:pt x="2" y="0"/>
                      <a:pt x="1" y="0"/>
                      <a:pt x="1" y="1"/>
                    </a:cubicBezTo>
                    <a:cubicBezTo>
                      <a:pt x="0" y="2"/>
                      <a:pt x="0" y="3"/>
                      <a:pt x="0" y="4"/>
                    </a:cubicBezTo>
                    <a:cubicBezTo>
                      <a:pt x="0" y="53"/>
                      <a:pt x="0" y="53"/>
                      <a:pt x="0" y="53"/>
                    </a:cubicBezTo>
                    <a:cubicBezTo>
                      <a:pt x="0" y="54"/>
                      <a:pt x="0" y="55"/>
                      <a:pt x="1" y="55"/>
                    </a:cubicBezTo>
                    <a:cubicBezTo>
                      <a:pt x="1" y="56"/>
                      <a:pt x="1" y="56"/>
                      <a:pt x="2" y="56"/>
                    </a:cubicBezTo>
                    <a:close/>
                  </a:path>
                </a:pathLst>
              </a:custGeom>
              <a:solidFill>
                <a:srgbClr val="405665"/>
              </a:solidFill>
              <a:ln>
                <a:noFill/>
              </a:ln>
            </p:spPr>
            <p:txBody>
              <a:bodyPr vert="horz" wrap="square" lIns="91440" tIns="45720" rIns="91440" bIns="45720" numCol="1" anchor="t" anchorCtr="0" compatLnSpc="1"/>
              <a:lstStyle/>
              <a:p>
                <a:endParaRPr lang="zh-CN" altLang="en-US"/>
              </a:p>
            </p:txBody>
          </p:sp>
        </p:grpSp>
        <p:grpSp>
          <p:nvGrpSpPr>
            <p:cNvPr id="47" name="组合 46"/>
            <p:cNvGrpSpPr/>
            <p:nvPr/>
          </p:nvGrpSpPr>
          <p:grpSpPr>
            <a:xfrm>
              <a:off x="1916" y="3068"/>
              <a:ext cx="14738" cy="7385"/>
              <a:chOff x="1916" y="3308"/>
              <a:chExt cx="14738" cy="7385"/>
            </a:xfrm>
          </p:grpSpPr>
          <p:grpSp>
            <p:nvGrpSpPr>
              <p:cNvPr id="72" name="组 71"/>
              <p:cNvGrpSpPr/>
              <p:nvPr/>
            </p:nvGrpSpPr>
            <p:grpSpPr>
              <a:xfrm>
                <a:off x="1916" y="4618"/>
                <a:ext cx="14738" cy="725"/>
                <a:chOff x="63500" y="1352550"/>
                <a:chExt cx="9358313" cy="460375"/>
              </a:xfrm>
            </p:grpSpPr>
            <p:cxnSp>
              <p:nvCxnSpPr>
                <p:cNvPr id="73" name="直线连接符 72"/>
                <p:cNvCxnSpPr/>
                <p:nvPr/>
              </p:nvCxnSpPr>
              <p:spPr>
                <a:xfrm flipV="1">
                  <a:off x="1003300" y="1752600"/>
                  <a:ext cx="8418513" cy="3600"/>
                </a:xfrm>
                <a:prstGeom prst="line">
                  <a:avLst/>
                </a:prstGeom>
                <a:ln w="0">
                  <a:solidFill>
                    <a:schemeClr val="bg1">
                      <a:lumMod val="65000"/>
                    </a:schemeClr>
                  </a:solidFill>
                  <a:prstDash val="lgDash"/>
                </a:ln>
              </p:spPr>
              <p:style>
                <a:lnRef idx="2">
                  <a:schemeClr val="accent1"/>
                </a:lnRef>
                <a:fillRef idx="0">
                  <a:schemeClr val="accent1"/>
                </a:fillRef>
                <a:effectRef idx="1">
                  <a:schemeClr val="accent1"/>
                </a:effectRef>
                <a:fontRef idx="minor">
                  <a:schemeClr val="tx1"/>
                </a:fontRef>
              </p:style>
            </p:cxnSp>
            <p:sp>
              <p:nvSpPr>
                <p:cNvPr id="74" name="文本框 73"/>
                <p:cNvSpPr txBox="1"/>
                <p:nvPr/>
              </p:nvSpPr>
              <p:spPr>
                <a:xfrm>
                  <a:off x="63500" y="1352550"/>
                  <a:ext cx="914400" cy="460375"/>
                </a:xfrm>
                <a:prstGeom prst="rect">
                  <a:avLst/>
                </a:prstGeom>
                <a:solidFill>
                  <a:schemeClr val="bg1">
                    <a:lumMod val="50000"/>
                  </a:schemeClr>
                </a:solidFill>
              </p:spPr>
              <p:txBody>
                <a:bodyPr wrap="square" rtlCol="0">
                  <a:spAutoFit/>
                </a:bodyPr>
                <a:lstStyle/>
                <a:p>
                  <a:r>
                    <a:rPr kumimoji="1" lang="zh-CN" altLang="en-US" sz="1200" dirty="0">
                      <a:latin typeface="微软雅黑" panose="020B0503020204020204" charset="-122"/>
                      <a:ea typeface="微软雅黑" panose="020B0503020204020204" charset="-122"/>
                      <a:cs typeface="微软雅黑" panose="020B0503020204020204" charset="-122"/>
                    </a:rPr>
                    <a:t> </a:t>
                  </a:r>
                  <a:r>
                    <a:rPr kumimoji="1" lang="en-US" altLang="zh-CN" sz="1200" dirty="0">
                      <a:solidFill>
                        <a:schemeClr val="bg1"/>
                      </a:solidFill>
                      <a:latin typeface="微软雅黑" panose="020B0503020204020204" charset="-122"/>
                      <a:ea typeface="微软雅黑" panose="020B0503020204020204" charset="-122"/>
                      <a:cs typeface="微软雅黑" panose="020B0503020204020204" charset="-122"/>
                    </a:rPr>
                    <a:t>8</a:t>
                  </a:r>
                  <a:r>
                    <a:rPr kumimoji="1" lang="zh-CN" altLang="en-US" sz="1200" dirty="0">
                      <a:solidFill>
                        <a:schemeClr val="bg1"/>
                      </a:solidFill>
                      <a:latin typeface="微软雅黑" panose="020B0503020204020204" charset="-122"/>
                      <a:ea typeface="微软雅黑" panose="020B0503020204020204" charset="-122"/>
                      <a:cs typeface="微软雅黑" panose="020B0503020204020204" charset="-122"/>
                    </a:rPr>
                    <a:t>月</a:t>
                  </a:r>
                  <a:r>
                    <a:rPr kumimoji="1" lang="en-US" altLang="zh-CN" sz="1200" dirty="0">
                      <a:solidFill>
                        <a:schemeClr val="bg1"/>
                      </a:solidFill>
                      <a:latin typeface="微软雅黑" panose="020B0503020204020204" charset="-122"/>
                      <a:ea typeface="微软雅黑" panose="020B0503020204020204" charset="-122"/>
                      <a:cs typeface="微软雅黑" panose="020B0503020204020204" charset="-122"/>
                    </a:rPr>
                    <a:t>23</a:t>
                  </a:r>
                  <a:r>
                    <a:rPr kumimoji="1" lang="zh-CN" altLang="en-US" sz="1200" dirty="0">
                      <a:solidFill>
                        <a:schemeClr val="bg1"/>
                      </a:solidFill>
                      <a:latin typeface="微软雅黑" panose="020B0503020204020204" charset="-122"/>
                      <a:ea typeface="微软雅黑" panose="020B0503020204020204" charset="-122"/>
                      <a:cs typeface="微软雅黑" panose="020B0503020204020204" charset="-122"/>
                    </a:rPr>
                    <a:t>日</a:t>
                  </a:r>
                  <a:endParaRPr kumimoji="1" lang="en-US" altLang="zh-CN" sz="1200" dirty="0">
                    <a:solidFill>
                      <a:schemeClr val="bg1"/>
                    </a:solidFill>
                    <a:latin typeface="微软雅黑" panose="020B0503020204020204" charset="-122"/>
                    <a:ea typeface="微软雅黑" panose="020B0503020204020204" charset="-122"/>
                    <a:cs typeface="微软雅黑" panose="020B0503020204020204" charset="-122"/>
                  </a:endParaRPr>
                </a:p>
                <a:p>
                  <a:r>
                    <a:rPr kumimoji="1" lang="zh-CN" altLang="en-US" sz="1200" dirty="0">
                      <a:solidFill>
                        <a:schemeClr val="bg1"/>
                      </a:solidFill>
                      <a:latin typeface="微软雅黑" panose="020B0503020204020204" charset="-122"/>
                      <a:ea typeface="微软雅黑" panose="020B0503020204020204" charset="-122"/>
                      <a:cs typeface="微软雅黑" panose="020B0503020204020204" charset="-122"/>
                    </a:rPr>
                    <a:t>  星期一</a:t>
                  </a:r>
                </a:p>
              </p:txBody>
            </p:sp>
          </p:grpSp>
          <p:grpSp>
            <p:nvGrpSpPr>
              <p:cNvPr id="75" name="组 74"/>
              <p:cNvGrpSpPr/>
              <p:nvPr/>
            </p:nvGrpSpPr>
            <p:grpSpPr>
              <a:xfrm>
                <a:off x="1916" y="5861"/>
                <a:ext cx="14698" cy="725"/>
                <a:chOff x="88900" y="1308100"/>
                <a:chExt cx="9332913" cy="460375"/>
              </a:xfrm>
            </p:grpSpPr>
            <p:cxnSp>
              <p:nvCxnSpPr>
                <p:cNvPr id="76" name="直线连接符 75"/>
                <p:cNvCxnSpPr/>
                <p:nvPr/>
              </p:nvCxnSpPr>
              <p:spPr>
                <a:xfrm flipV="1">
                  <a:off x="1003300" y="1752600"/>
                  <a:ext cx="8418513" cy="3600"/>
                </a:xfrm>
                <a:prstGeom prst="line">
                  <a:avLst/>
                </a:prstGeom>
                <a:ln w="0">
                  <a:solidFill>
                    <a:schemeClr val="bg1">
                      <a:lumMod val="65000"/>
                    </a:schemeClr>
                  </a:solidFill>
                  <a:prstDash val="lgDash"/>
                </a:ln>
              </p:spPr>
              <p:style>
                <a:lnRef idx="2">
                  <a:schemeClr val="accent1"/>
                </a:lnRef>
                <a:fillRef idx="0">
                  <a:schemeClr val="accent1"/>
                </a:fillRef>
                <a:effectRef idx="1">
                  <a:schemeClr val="accent1"/>
                </a:effectRef>
                <a:fontRef idx="minor">
                  <a:schemeClr val="tx1"/>
                </a:fontRef>
              </p:style>
            </p:cxnSp>
            <p:sp>
              <p:nvSpPr>
                <p:cNvPr id="77" name="文本框 76"/>
                <p:cNvSpPr txBox="1"/>
                <p:nvPr/>
              </p:nvSpPr>
              <p:spPr>
                <a:xfrm>
                  <a:off x="88900" y="1308100"/>
                  <a:ext cx="914400" cy="460375"/>
                </a:xfrm>
                <a:prstGeom prst="rect">
                  <a:avLst/>
                </a:prstGeom>
                <a:solidFill>
                  <a:schemeClr val="bg1">
                    <a:lumMod val="50000"/>
                  </a:schemeClr>
                </a:solidFill>
              </p:spPr>
              <p:txBody>
                <a:bodyPr wrap="square" rtlCol="0">
                  <a:spAutoFit/>
                </a:bodyPr>
                <a:lstStyle/>
                <a:p>
                  <a:r>
                    <a:rPr kumimoji="1" lang="zh-CN" altLang="en-US" sz="1200" dirty="0"/>
                    <a:t> </a:t>
                  </a:r>
                  <a:r>
                    <a:rPr kumimoji="1" lang="zh-CN" altLang="en-US" sz="1200" dirty="0">
                      <a:latin typeface="微软雅黑" panose="020B0503020204020204" charset="-122"/>
                      <a:ea typeface="微软雅黑" panose="020B0503020204020204" charset="-122"/>
                      <a:cs typeface="微软雅黑" panose="020B0503020204020204" charset="-122"/>
                    </a:rPr>
                    <a:t> </a:t>
                  </a:r>
                  <a:r>
                    <a:rPr kumimoji="1" lang="en-US" altLang="zh-CN" sz="1200" dirty="0">
                      <a:solidFill>
                        <a:schemeClr val="bg1"/>
                      </a:solidFill>
                      <a:latin typeface="微软雅黑" panose="020B0503020204020204" charset="-122"/>
                      <a:ea typeface="微软雅黑" panose="020B0503020204020204" charset="-122"/>
                      <a:cs typeface="微软雅黑" panose="020B0503020204020204" charset="-122"/>
                    </a:rPr>
                    <a:t>8</a:t>
                  </a:r>
                  <a:r>
                    <a:rPr kumimoji="1" lang="zh-CN" altLang="en-US" sz="1200" dirty="0">
                      <a:solidFill>
                        <a:schemeClr val="bg1"/>
                      </a:solidFill>
                      <a:latin typeface="微软雅黑" panose="020B0503020204020204" charset="-122"/>
                      <a:ea typeface="微软雅黑" panose="020B0503020204020204" charset="-122"/>
                      <a:cs typeface="微软雅黑" panose="020B0503020204020204" charset="-122"/>
                    </a:rPr>
                    <a:t>月</a:t>
                  </a:r>
                  <a:r>
                    <a:rPr kumimoji="1" lang="en-US" altLang="zh-CN" sz="1200" dirty="0">
                      <a:solidFill>
                        <a:schemeClr val="bg1"/>
                      </a:solidFill>
                      <a:latin typeface="微软雅黑" panose="020B0503020204020204" charset="-122"/>
                      <a:ea typeface="微软雅黑" panose="020B0503020204020204" charset="-122"/>
                      <a:cs typeface="微软雅黑" panose="020B0503020204020204" charset="-122"/>
                    </a:rPr>
                    <a:t>24</a:t>
                  </a:r>
                  <a:r>
                    <a:rPr kumimoji="1" lang="zh-CN" altLang="en-US" sz="1200" dirty="0">
                      <a:solidFill>
                        <a:schemeClr val="bg1"/>
                      </a:solidFill>
                      <a:latin typeface="微软雅黑" panose="020B0503020204020204" charset="-122"/>
                      <a:ea typeface="微软雅黑" panose="020B0503020204020204" charset="-122"/>
                      <a:cs typeface="微软雅黑" panose="020B0503020204020204" charset="-122"/>
                    </a:rPr>
                    <a:t>日</a:t>
                  </a:r>
                  <a:endParaRPr kumimoji="1" lang="en-US" altLang="zh-CN" sz="1200" dirty="0">
                    <a:solidFill>
                      <a:schemeClr val="bg1"/>
                    </a:solidFill>
                    <a:latin typeface="微软雅黑" panose="020B0503020204020204" charset="-122"/>
                    <a:ea typeface="微软雅黑" panose="020B0503020204020204" charset="-122"/>
                    <a:cs typeface="微软雅黑" panose="020B0503020204020204" charset="-122"/>
                  </a:endParaRPr>
                </a:p>
                <a:p>
                  <a:r>
                    <a:rPr kumimoji="1" lang="zh-CN" altLang="en-US" sz="1200" dirty="0">
                      <a:solidFill>
                        <a:schemeClr val="bg1"/>
                      </a:solidFill>
                      <a:latin typeface="微软雅黑" panose="020B0503020204020204" charset="-122"/>
                      <a:ea typeface="微软雅黑" panose="020B0503020204020204" charset="-122"/>
                      <a:cs typeface="微软雅黑" panose="020B0503020204020204" charset="-122"/>
                    </a:rPr>
                    <a:t>  星期二</a:t>
                  </a:r>
                </a:p>
              </p:txBody>
            </p:sp>
          </p:grpSp>
          <p:grpSp>
            <p:nvGrpSpPr>
              <p:cNvPr id="78" name="组 77"/>
              <p:cNvGrpSpPr/>
              <p:nvPr/>
            </p:nvGrpSpPr>
            <p:grpSpPr>
              <a:xfrm>
                <a:off x="1916" y="7068"/>
                <a:ext cx="14698" cy="725"/>
                <a:chOff x="88900" y="1308100"/>
                <a:chExt cx="9332913" cy="460375"/>
              </a:xfrm>
            </p:grpSpPr>
            <p:cxnSp>
              <p:nvCxnSpPr>
                <p:cNvPr id="79" name="直线连接符 78"/>
                <p:cNvCxnSpPr/>
                <p:nvPr/>
              </p:nvCxnSpPr>
              <p:spPr>
                <a:xfrm flipV="1">
                  <a:off x="1003300" y="1752600"/>
                  <a:ext cx="8418513" cy="3600"/>
                </a:xfrm>
                <a:prstGeom prst="line">
                  <a:avLst/>
                </a:prstGeom>
                <a:ln w="0">
                  <a:solidFill>
                    <a:schemeClr val="bg1">
                      <a:lumMod val="65000"/>
                    </a:schemeClr>
                  </a:solidFill>
                  <a:prstDash val="lgDash"/>
                </a:ln>
              </p:spPr>
              <p:style>
                <a:lnRef idx="2">
                  <a:schemeClr val="accent1"/>
                </a:lnRef>
                <a:fillRef idx="0">
                  <a:schemeClr val="accent1"/>
                </a:fillRef>
                <a:effectRef idx="1">
                  <a:schemeClr val="accent1"/>
                </a:effectRef>
                <a:fontRef idx="minor">
                  <a:schemeClr val="tx1"/>
                </a:fontRef>
              </p:style>
            </p:cxnSp>
            <p:sp>
              <p:nvSpPr>
                <p:cNvPr id="80" name="文本框 79"/>
                <p:cNvSpPr txBox="1"/>
                <p:nvPr/>
              </p:nvSpPr>
              <p:spPr>
                <a:xfrm>
                  <a:off x="88900" y="1308100"/>
                  <a:ext cx="914400" cy="460375"/>
                </a:xfrm>
                <a:prstGeom prst="rect">
                  <a:avLst/>
                </a:prstGeom>
                <a:solidFill>
                  <a:schemeClr val="bg1">
                    <a:lumMod val="50000"/>
                  </a:schemeClr>
                </a:solidFill>
              </p:spPr>
              <p:txBody>
                <a:bodyPr wrap="square" rtlCol="0">
                  <a:spAutoFit/>
                </a:bodyPr>
                <a:lstStyle/>
                <a:p>
                  <a:r>
                    <a:rPr kumimoji="1" lang="zh-CN" altLang="en-US" sz="1200" dirty="0"/>
                    <a:t> </a:t>
                  </a:r>
                  <a:r>
                    <a:rPr kumimoji="1" lang="zh-CN" altLang="en-US" sz="1200" dirty="0">
                      <a:latin typeface="微软雅黑" panose="020B0503020204020204" charset="-122"/>
                      <a:ea typeface="微软雅黑" panose="020B0503020204020204" charset="-122"/>
                      <a:cs typeface="微软雅黑" panose="020B0503020204020204" charset="-122"/>
                    </a:rPr>
                    <a:t> </a:t>
                  </a:r>
                  <a:r>
                    <a:rPr kumimoji="1" lang="en-US" altLang="zh-CN" sz="1200" dirty="0">
                      <a:solidFill>
                        <a:schemeClr val="bg1"/>
                      </a:solidFill>
                      <a:latin typeface="微软雅黑" panose="020B0503020204020204" charset="-122"/>
                      <a:ea typeface="微软雅黑" panose="020B0503020204020204" charset="-122"/>
                      <a:cs typeface="微软雅黑" panose="020B0503020204020204" charset="-122"/>
                    </a:rPr>
                    <a:t>8</a:t>
                  </a:r>
                  <a:r>
                    <a:rPr kumimoji="1" lang="zh-CN" altLang="en-US" sz="1200" dirty="0">
                      <a:solidFill>
                        <a:schemeClr val="bg1"/>
                      </a:solidFill>
                      <a:latin typeface="微软雅黑" panose="020B0503020204020204" charset="-122"/>
                      <a:ea typeface="微软雅黑" panose="020B0503020204020204" charset="-122"/>
                      <a:cs typeface="微软雅黑" panose="020B0503020204020204" charset="-122"/>
                    </a:rPr>
                    <a:t>月</a:t>
                  </a:r>
                  <a:r>
                    <a:rPr kumimoji="1" lang="en-US" altLang="zh-CN" sz="1200" dirty="0">
                      <a:solidFill>
                        <a:schemeClr val="bg1"/>
                      </a:solidFill>
                      <a:latin typeface="微软雅黑" panose="020B0503020204020204" charset="-122"/>
                      <a:ea typeface="微软雅黑" panose="020B0503020204020204" charset="-122"/>
                      <a:cs typeface="微软雅黑" panose="020B0503020204020204" charset="-122"/>
                    </a:rPr>
                    <a:t>25</a:t>
                  </a:r>
                  <a:r>
                    <a:rPr kumimoji="1" lang="zh-CN" altLang="en-US" sz="1200" dirty="0">
                      <a:solidFill>
                        <a:schemeClr val="bg1"/>
                      </a:solidFill>
                      <a:latin typeface="微软雅黑" panose="020B0503020204020204" charset="-122"/>
                      <a:ea typeface="微软雅黑" panose="020B0503020204020204" charset="-122"/>
                      <a:cs typeface="微软雅黑" panose="020B0503020204020204" charset="-122"/>
                    </a:rPr>
                    <a:t>日</a:t>
                  </a:r>
                  <a:endParaRPr kumimoji="1" lang="en-US" altLang="zh-CN" sz="1200" dirty="0">
                    <a:solidFill>
                      <a:schemeClr val="bg1"/>
                    </a:solidFill>
                    <a:latin typeface="微软雅黑" panose="020B0503020204020204" charset="-122"/>
                    <a:ea typeface="微软雅黑" panose="020B0503020204020204" charset="-122"/>
                    <a:cs typeface="微软雅黑" panose="020B0503020204020204" charset="-122"/>
                  </a:endParaRPr>
                </a:p>
                <a:p>
                  <a:r>
                    <a:rPr kumimoji="1" lang="zh-CN" altLang="en-US" sz="1200" dirty="0">
                      <a:solidFill>
                        <a:schemeClr val="bg1"/>
                      </a:solidFill>
                      <a:latin typeface="微软雅黑" panose="020B0503020204020204" charset="-122"/>
                      <a:ea typeface="微软雅黑" panose="020B0503020204020204" charset="-122"/>
                      <a:cs typeface="微软雅黑" panose="020B0503020204020204" charset="-122"/>
                    </a:rPr>
                    <a:t>  星期三</a:t>
                  </a:r>
                </a:p>
              </p:txBody>
            </p:sp>
          </p:grpSp>
          <p:grpSp>
            <p:nvGrpSpPr>
              <p:cNvPr id="81" name="组 80"/>
              <p:cNvGrpSpPr/>
              <p:nvPr/>
            </p:nvGrpSpPr>
            <p:grpSpPr>
              <a:xfrm>
                <a:off x="1936" y="8088"/>
                <a:ext cx="14698" cy="725"/>
                <a:chOff x="88900" y="1308100"/>
                <a:chExt cx="9332913" cy="460375"/>
              </a:xfrm>
            </p:grpSpPr>
            <p:cxnSp>
              <p:nvCxnSpPr>
                <p:cNvPr id="82" name="直线连接符 81"/>
                <p:cNvCxnSpPr/>
                <p:nvPr/>
              </p:nvCxnSpPr>
              <p:spPr>
                <a:xfrm flipV="1">
                  <a:off x="1003300" y="1752600"/>
                  <a:ext cx="8418513" cy="3600"/>
                </a:xfrm>
                <a:prstGeom prst="line">
                  <a:avLst/>
                </a:prstGeom>
                <a:ln w="0">
                  <a:solidFill>
                    <a:schemeClr val="bg1">
                      <a:lumMod val="65000"/>
                    </a:schemeClr>
                  </a:solidFill>
                  <a:prstDash val="lgDash"/>
                </a:ln>
              </p:spPr>
              <p:style>
                <a:lnRef idx="2">
                  <a:schemeClr val="accent1"/>
                </a:lnRef>
                <a:fillRef idx="0">
                  <a:schemeClr val="accent1"/>
                </a:fillRef>
                <a:effectRef idx="1">
                  <a:schemeClr val="accent1"/>
                </a:effectRef>
                <a:fontRef idx="minor">
                  <a:schemeClr val="tx1"/>
                </a:fontRef>
              </p:style>
            </p:cxnSp>
            <p:sp>
              <p:nvSpPr>
                <p:cNvPr id="83" name="文本框 82"/>
                <p:cNvSpPr txBox="1"/>
                <p:nvPr/>
              </p:nvSpPr>
              <p:spPr>
                <a:xfrm>
                  <a:off x="88900" y="1308100"/>
                  <a:ext cx="914400" cy="460375"/>
                </a:xfrm>
                <a:prstGeom prst="rect">
                  <a:avLst/>
                </a:prstGeom>
                <a:solidFill>
                  <a:schemeClr val="bg1">
                    <a:lumMod val="50000"/>
                  </a:schemeClr>
                </a:solidFill>
              </p:spPr>
              <p:txBody>
                <a:bodyPr wrap="square" rtlCol="0">
                  <a:spAutoFit/>
                </a:bodyPr>
                <a:lstStyle/>
                <a:p>
                  <a:r>
                    <a:rPr kumimoji="1" lang="zh-CN" altLang="en-US" sz="1200" dirty="0"/>
                    <a:t> </a:t>
                  </a:r>
                  <a:r>
                    <a:rPr kumimoji="1" lang="zh-CN" altLang="en-US" sz="1200" dirty="0">
                      <a:latin typeface="微软雅黑" panose="020B0503020204020204" charset="-122"/>
                      <a:ea typeface="微软雅黑" panose="020B0503020204020204" charset="-122"/>
                      <a:cs typeface="微软雅黑" panose="020B0503020204020204" charset="-122"/>
                    </a:rPr>
                    <a:t> </a:t>
                  </a:r>
                  <a:r>
                    <a:rPr kumimoji="1" lang="en-US" altLang="zh-CN" sz="1200" dirty="0">
                      <a:solidFill>
                        <a:schemeClr val="bg1"/>
                      </a:solidFill>
                      <a:latin typeface="微软雅黑" panose="020B0503020204020204" charset="-122"/>
                      <a:ea typeface="微软雅黑" panose="020B0503020204020204" charset="-122"/>
                      <a:cs typeface="微软雅黑" panose="020B0503020204020204" charset="-122"/>
                    </a:rPr>
                    <a:t>8</a:t>
                  </a:r>
                  <a:r>
                    <a:rPr kumimoji="1" lang="zh-CN" altLang="en-US" sz="1200" dirty="0">
                      <a:solidFill>
                        <a:schemeClr val="bg1"/>
                      </a:solidFill>
                      <a:latin typeface="微软雅黑" panose="020B0503020204020204" charset="-122"/>
                      <a:ea typeface="微软雅黑" panose="020B0503020204020204" charset="-122"/>
                      <a:cs typeface="微软雅黑" panose="020B0503020204020204" charset="-122"/>
                    </a:rPr>
                    <a:t>月</a:t>
                  </a:r>
                  <a:r>
                    <a:rPr kumimoji="1" lang="en-US" altLang="zh-CN" sz="1200" dirty="0">
                      <a:solidFill>
                        <a:schemeClr val="bg1"/>
                      </a:solidFill>
                      <a:latin typeface="微软雅黑" panose="020B0503020204020204" charset="-122"/>
                      <a:ea typeface="微软雅黑" panose="020B0503020204020204" charset="-122"/>
                      <a:cs typeface="微软雅黑" panose="020B0503020204020204" charset="-122"/>
                    </a:rPr>
                    <a:t>26</a:t>
                  </a:r>
                  <a:r>
                    <a:rPr kumimoji="1" lang="zh-CN" altLang="en-US" sz="1200" dirty="0">
                      <a:solidFill>
                        <a:schemeClr val="bg1"/>
                      </a:solidFill>
                      <a:latin typeface="微软雅黑" panose="020B0503020204020204" charset="-122"/>
                      <a:ea typeface="微软雅黑" panose="020B0503020204020204" charset="-122"/>
                      <a:cs typeface="微软雅黑" panose="020B0503020204020204" charset="-122"/>
                    </a:rPr>
                    <a:t>日</a:t>
                  </a:r>
                  <a:endParaRPr kumimoji="1" lang="en-US" altLang="zh-CN" sz="1200" dirty="0">
                    <a:solidFill>
                      <a:schemeClr val="bg1"/>
                    </a:solidFill>
                    <a:latin typeface="微软雅黑" panose="020B0503020204020204" charset="-122"/>
                    <a:ea typeface="微软雅黑" panose="020B0503020204020204" charset="-122"/>
                    <a:cs typeface="微软雅黑" panose="020B0503020204020204" charset="-122"/>
                  </a:endParaRPr>
                </a:p>
                <a:p>
                  <a:r>
                    <a:rPr kumimoji="1" lang="zh-CN" altLang="en-US" sz="1200" dirty="0">
                      <a:solidFill>
                        <a:schemeClr val="bg1"/>
                      </a:solidFill>
                      <a:latin typeface="微软雅黑" panose="020B0503020204020204" charset="-122"/>
                      <a:ea typeface="微软雅黑" panose="020B0503020204020204" charset="-122"/>
                      <a:cs typeface="微软雅黑" panose="020B0503020204020204" charset="-122"/>
                    </a:rPr>
                    <a:t>  星期四</a:t>
                  </a:r>
                </a:p>
              </p:txBody>
            </p:sp>
          </p:grpSp>
          <p:grpSp>
            <p:nvGrpSpPr>
              <p:cNvPr id="84" name="组 83"/>
              <p:cNvGrpSpPr/>
              <p:nvPr/>
            </p:nvGrpSpPr>
            <p:grpSpPr>
              <a:xfrm>
                <a:off x="1936" y="9028"/>
                <a:ext cx="14698" cy="725"/>
                <a:chOff x="88900" y="1308100"/>
                <a:chExt cx="9332913" cy="460375"/>
              </a:xfrm>
            </p:grpSpPr>
            <p:cxnSp>
              <p:nvCxnSpPr>
                <p:cNvPr id="85" name="直线连接符 84"/>
                <p:cNvCxnSpPr/>
                <p:nvPr/>
              </p:nvCxnSpPr>
              <p:spPr>
                <a:xfrm flipV="1">
                  <a:off x="1003300" y="1752600"/>
                  <a:ext cx="8418513" cy="3600"/>
                </a:xfrm>
                <a:prstGeom prst="line">
                  <a:avLst/>
                </a:prstGeom>
                <a:ln w="0">
                  <a:solidFill>
                    <a:schemeClr val="bg1">
                      <a:lumMod val="65000"/>
                    </a:schemeClr>
                  </a:solidFill>
                  <a:prstDash val="lgDash"/>
                </a:ln>
              </p:spPr>
              <p:style>
                <a:lnRef idx="2">
                  <a:schemeClr val="accent1"/>
                </a:lnRef>
                <a:fillRef idx="0">
                  <a:schemeClr val="accent1"/>
                </a:fillRef>
                <a:effectRef idx="1">
                  <a:schemeClr val="accent1"/>
                </a:effectRef>
                <a:fontRef idx="minor">
                  <a:schemeClr val="tx1"/>
                </a:fontRef>
              </p:style>
            </p:cxnSp>
            <p:sp>
              <p:nvSpPr>
                <p:cNvPr id="86" name="文本框 85"/>
                <p:cNvSpPr txBox="1"/>
                <p:nvPr/>
              </p:nvSpPr>
              <p:spPr>
                <a:xfrm>
                  <a:off x="88900" y="1308100"/>
                  <a:ext cx="914400" cy="460375"/>
                </a:xfrm>
                <a:prstGeom prst="rect">
                  <a:avLst/>
                </a:prstGeom>
                <a:solidFill>
                  <a:schemeClr val="bg1">
                    <a:lumMod val="50000"/>
                  </a:schemeClr>
                </a:solidFill>
              </p:spPr>
              <p:txBody>
                <a:bodyPr wrap="square" rtlCol="0">
                  <a:spAutoFit/>
                </a:bodyPr>
                <a:lstStyle/>
                <a:p>
                  <a:r>
                    <a:rPr kumimoji="1" lang="zh-CN" altLang="en-US" sz="1200" dirty="0"/>
                    <a:t> </a:t>
                  </a:r>
                  <a:r>
                    <a:rPr kumimoji="1" lang="zh-CN" altLang="en-US" sz="1200" dirty="0">
                      <a:latin typeface="微软雅黑" panose="020B0503020204020204" charset="-122"/>
                      <a:ea typeface="微软雅黑" panose="020B0503020204020204" charset="-122"/>
                      <a:cs typeface="微软雅黑" panose="020B0503020204020204" charset="-122"/>
                    </a:rPr>
                    <a:t> </a:t>
                  </a:r>
                  <a:r>
                    <a:rPr kumimoji="1" lang="zh-CN" altLang="zh-CN" sz="1200" dirty="0">
                      <a:solidFill>
                        <a:schemeClr val="bg1"/>
                      </a:solidFill>
                      <a:latin typeface="微软雅黑" panose="020B0503020204020204" charset="-122"/>
                      <a:ea typeface="微软雅黑" panose="020B0503020204020204" charset="-122"/>
                      <a:cs typeface="微软雅黑" panose="020B0503020204020204" charset="-122"/>
                    </a:rPr>
                    <a:t>8</a:t>
                  </a:r>
                  <a:r>
                    <a:rPr kumimoji="1" lang="zh-CN" altLang="en-US" sz="1200" dirty="0">
                      <a:solidFill>
                        <a:schemeClr val="bg1"/>
                      </a:solidFill>
                      <a:latin typeface="微软雅黑" panose="020B0503020204020204" charset="-122"/>
                      <a:ea typeface="微软雅黑" panose="020B0503020204020204" charset="-122"/>
                      <a:cs typeface="微软雅黑" panose="020B0503020204020204" charset="-122"/>
                    </a:rPr>
                    <a:t>月</a:t>
                  </a:r>
                  <a:r>
                    <a:rPr kumimoji="1" lang="en-US" altLang="zh-CN" sz="1200" dirty="0">
                      <a:solidFill>
                        <a:schemeClr val="bg1"/>
                      </a:solidFill>
                      <a:latin typeface="微软雅黑" panose="020B0503020204020204" charset="-122"/>
                      <a:ea typeface="微软雅黑" panose="020B0503020204020204" charset="-122"/>
                      <a:cs typeface="微软雅黑" panose="020B0503020204020204" charset="-122"/>
                    </a:rPr>
                    <a:t>27</a:t>
                  </a:r>
                  <a:r>
                    <a:rPr kumimoji="1" lang="zh-CN" altLang="en-US" sz="1200" dirty="0">
                      <a:solidFill>
                        <a:schemeClr val="bg1"/>
                      </a:solidFill>
                      <a:latin typeface="微软雅黑" panose="020B0503020204020204" charset="-122"/>
                      <a:ea typeface="微软雅黑" panose="020B0503020204020204" charset="-122"/>
                      <a:cs typeface="微软雅黑" panose="020B0503020204020204" charset="-122"/>
                    </a:rPr>
                    <a:t>日</a:t>
                  </a:r>
                  <a:endParaRPr kumimoji="1" lang="en-US" altLang="zh-CN" sz="1200" dirty="0">
                    <a:solidFill>
                      <a:schemeClr val="bg1"/>
                    </a:solidFill>
                    <a:latin typeface="微软雅黑" panose="020B0503020204020204" charset="-122"/>
                    <a:ea typeface="微软雅黑" panose="020B0503020204020204" charset="-122"/>
                    <a:cs typeface="微软雅黑" panose="020B0503020204020204" charset="-122"/>
                  </a:endParaRPr>
                </a:p>
                <a:p>
                  <a:r>
                    <a:rPr kumimoji="1" lang="zh-CN" altLang="en-US" sz="1200" dirty="0">
                      <a:solidFill>
                        <a:schemeClr val="bg1"/>
                      </a:solidFill>
                      <a:latin typeface="微软雅黑" panose="020B0503020204020204" charset="-122"/>
                      <a:ea typeface="微软雅黑" panose="020B0503020204020204" charset="-122"/>
                      <a:cs typeface="微软雅黑" panose="020B0503020204020204" charset="-122"/>
                    </a:rPr>
                    <a:t>  星期五</a:t>
                  </a:r>
                </a:p>
              </p:txBody>
            </p:sp>
          </p:grpSp>
          <p:grpSp>
            <p:nvGrpSpPr>
              <p:cNvPr id="88" name="组 87"/>
              <p:cNvGrpSpPr/>
              <p:nvPr/>
            </p:nvGrpSpPr>
            <p:grpSpPr>
              <a:xfrm>
                <a:off x="1936" y="9968"/>
                <a:ext cx="14698" cy="725"/>
                <a:chOff x="88900" y="1308100"/>
                <a:chExt cx="9332913" cy="460375"/>
              </a:xfrm>
            </p:grpSpPr>
            <p:cxnSp>
              <p:nvCxnSpPr>
                <p:cNvPr id="89" name="直线连接符 88"/>
                <p:cNvCxnSpPr/>
                <p:nvPr/>
              </p:nvCxnSpPr>
              <p:spPr>
                <a:xfrm flipV="1">
                  <a:off x="1003300" y="1752600"/>
                  <a:ext cx="8418513" cy="3600"/>
                </a:xfrm>
                <a:prstGeom prst="line">
                  <a:avLst/>
                </a:prstGeom>
                <a:ln w="0">
                  <a:solidFill>
                    <a:schemeClr val="bg1">
                      <a:lumMod val="65000"/>
                    </a:schemeClr>
                  </a:solidFill>
                  <a:prstDash val="lgDash"/>
                </a:ln>
              </p:spPr>
              <p:style>
                <a:lnRef idx="2">
                  <a:schemeClr val="accent1"/>
                </a:lnRef>
                <a:fillRef idx="0">
                  <a:schemeClr val="accent1"/>
                </a:fillRef>
                <a:effectRef idx="1">
                  <a:schemeClr val="accent1"/>
                </a:effectRef>
                <a:fontRef idx="minor">
                  <a:schemeClr val="tx1"/>
                </a:fontRef>
              </p:style>
            </p:cxnSp>
            <p:sp>
              <p:nvSpPr>
                <p:cNvPr id="90" name="文本框 89"/>
                <p:cNvSpPr txBox="1"/>
                <p:nvPr/>
              </p:nvSpPr>
              <p:spPr>
                <a:xfrm>
                  <a:off x="88900" y="1308100"/>
                  <a:ext cx="914400" cy="460375"/>
                </a:xfrm>
                <a:prstGeom prst="rect">
                  <a:avLst/>
                </a:prstGeom>
                <a:solidFill>
                  <a:schemeClr val="bg1">
                    <a:lumMod val="50000"/>
                  </a:schemeClr>
                </a:solidFill>
              </p:spPr>
              <p:txBody>
                <a:bodyPr wrap="square" rtlCol="0">
                  <a:spAutoFit/>
                </a:bodyPr>
                <a:lstStyle/>
                <a:p>
                  <a:r>
                    <a:rPr kumimoji="1" lang="zh-CN" altLang="en-US" sz="1200" dirty="0"/>
                    <a:t> </a:t>
                  </a:r>
                  <a:r>
                    <a:rPr kumimoji="1" lang="zh-CN" altLang="en-US" sz="1200" dirty="0">
                      <a:latin typeface="微软雅黑" panose="020B0503020204020204" charset="-122"/>
                      <a:ea typeface="微软雅黑" panose="020B0503020204020204" charset="-122"/>
                      <a:cs typeface="微软雅黑" panose="020B0503020204020204" charset="-122"/>
                    </a:rPr>
                    <a:t> </a:t>
                  </a:r>
                  <a:r>
                    <a:rPr kumimoji="1" lang="zh-CN" altLang="zh-CN" sz="1200" dirty="0">
                      <a:solidFill>
                        <a:schemeClr val="bg1"/>
                      </a:solidFill>
                      <a:latin typeface="微软雅黑" panose="020B0503020204020204" charset="-122"/>
                      <a:ea typeface="微软雅黑" panose="020B0503020204020204" charset="-122"/>
                      <a:cs typeface="微软雅黑" panose="020B0503020204020204" charset="-122"/>
                    </a:rPr>
                    <a:t>8</a:t>
                  </a:r>
                  <a:r>
                    <a:rPr kumimoji="1" lang="zh-CN" altLang="en-US" sz="1200" dirty="0">
                      <a:solidFill>
                        <a:schemeClr val="bg1"/>
                      </a:solidFill>
                      <a:latin typeface="微软雅黑" panose="020B0503020204020204" charset="-122"/>
                      <a:ea typeface="微软雅黑" panose="020B0503020204020204" charset="-122"/>
                      <a:cs typeface="微软雅黑" panose="020B0503020204020204" charset="-122"/>
                    </a:rPr>
                    <a:t>月</a:t>
                  </a:r>
                  <a:r>
                    <a:rPr kumimoji="1" lang="en-US" altLang="zh-CN" sz="1200" dirty="0">
                      <a:solidFill>
                        <a:schemeClr val="bg1"/>
                      </a:solidFill>
                      <a:latin typeface="微软雅黑" panose="020B0503020204020204" charset="-122"/>
                      <a:ea typeface="微软雅黑" panose="020B0503020204020204" charset="-122"/>
                      <a:cs typeface="微软雅黑" panose="020B0503020204020204" charset="-122"/>
                    </a:rPr>
                    <a:t>30</a:t>
                  </a:r>
                  <a:r>
                    <a:rPr kumimoji="1" lang="zh-CN" altLang="en-US" sz="1200" dirty="0">
                      <a:solidFill>
                        <a:schemeClr val="bg1"/>
                      </a:solidFill>
                      <a:latin typeface="微软雅黑" panose="020B0503020204020204" charset="-122"/>
                      <a:ea typeface="微软雅黑" panose="020B0503020204020204" charset="-122"/>
                      <a:cs typeface="微软雅黑" panose="020B0503020204020204" charset="-122"/>
                    </a:rPr>
                    <a:t>日</a:t>
                  </a:r>
                  <a:endParaRPr kumimoji="1" lang="en-US" altLang="zh-CN" sz="1200" dirty="0">
                    <a:solidFill>
                      <a:schemeClr val="bg1"/>
                    </a:solidFill>
                    <a:latin typeface="微软雅黑" panose="020B0503020204020204" charset="-122"/>
                    <a:ea typeface="微软雅黑" panose="020B0503020204020204" charset="-122"/>
                    <a:cs typeface="微软雅黑" panose="020B0503020204020204" charset="-122"/>
                  </a:endParaRPr>
                </a:p>
                <a:p>
                  <a:r>
                    <a:rPr kumimoji="1" lang="zh-CN" altLang="en-US" sz="1200" dirty="0">
                      <a:solidFill>
                        <a:schemeClr val="bg1"/>
                      </a:solidFill>
                      <a:latin typeface="微软雅黑" panose="020B0503020204020204" charset="-122"/>
                      <a:ea typeface="微软雅黑" panose="020B0503020204020204" charset="-122"/>
                      <a:cs typeface="微软雅黑" panose="020B0503020204020204" charset="-122"/>
                    </a:rPr>
                    <a:t>  星期一</a:t>
                  </a:r>
                </a:p>
              </p:txBody>
            </p:sp>
          </p:grpSp>
          <p:grpSp>
            <p:nvGrpSpPr>
              <p:cNvPr id="98" name="组 97"/>
              <p:cNvGrpSpPr/>
              <p:nvPr/>
            </p:nvGrpSpPr>
            <p:grpSpPr>
              <a:xfrm>
                <a:off x="5356" y="3328"/>
                <a:ext cx="2440" cy="771"/>
                <a:chOff x="1041400" y="660400"/>
                <a:chExt cx="1549400" cy="489628"/>
              </a:xfrm>
            </p:grpSpPr>
            <p:grpSp>
              <p:nvGrpSpPr>
                <p:cNvPr id="99" name="组 98"/>
                <p:cNvGrpSpPr/>
                <p:nvPr/>
              </p:nvGrpSpPr>
              <p:grpSpPr>
                <a:xfrm>
                  <a:off x="1327150" y="870628"/>
                  <a:ext cx="174625" cy="279400"/>
                  <a:chOff x="9074150" y="2877228"/>
                  <a:chExt cx="174625" cy="279400"/>
                </a:xfrm>
              </p:grpSpPr>
              <p:sp>
                <p:nvSpPr>
                  <p:cNvPr id="102" name="Freeform 341"/>
                  <p:cNvSpPr>
                    <a:spLocks noEditPoints="1"/>
                  </p:cNvSpPr>
                  <p:nvPr/>
                </p:nvSpPr>
                <p:spPr bwMode="auto">
                  <a:xfrm>
                    <a:off x="9074150" y="2877228"/>
                    <a:ext cx="174625" cy="279400"/>
                  </a:xfrm>
                  <a:custGeom>
                    <a:avLst/>
                    <a:gdLst>
                      <a:gd name="T0" fmla="*/ 180 w 180"/>
                      <a:gd name="T1" fmla="*/ 144 h 288"/>
                      <a:gd name="T2" fmla="*/ 150 w 180"/>
                      <a:gd name="T3" fmla="*/ 77 h 288"/>
                      <a:gd name="T4" fmla="*/ 150 w 180"/>
                      <a:gd name="T5" fmla="*/ 0 h 288"/>
                      <a:gd name="T6" fmla="*/ 30 w 180"/>
                      <a:gd name="T7" fmla="*/ 0 h 288"/>
                      <a:gd name="T8" fmla="*/ 30 w 180"/>
                      <a:gd name="T9" fmla="*/ 77 h 288"/>
                      <a:gd name="T10" fmla="*/ 0 w 180"/>
                      <a:gd name="T11" fmla="*/ 144 h 288"/>
                      <a:gd name="T12" fmla="*/ 30 w 180"/>
                      <a:gd name="T13" fmla="*/ 211 h 288"/>
                      <a:gd name="T14" fmla="*/ 30 w 180"/>
                      <a:gd name="T15" fmla="*/ 288 h 288"/>
                      <a:gd name="T16" fmla="*/ 150 w 180"/>
                      <a:gd name="T17" fmla="*/ 288 h 288"/>
                      <a:gd name="T18" fmla="*/ 150 w 180"/>
                      <a:gd name="T19" fmla="*/ 211 h 288"/>
                      <a:gd name="T20" fmla="*/ 180 w 180"/>
                      <a:gd name="T21" fmla="*/ 144 h 288"/>
                      <a:gd name="T22" fmla="*/ 22 w 180"/>
                      <a:gd name="T23" fmla="*/ 144 h 288"/>
                      <a:gd name="T24" fmla="*/ 90 w 180"/>
                      <a:gd name="T25" fmla="*/ 77 h 288"/>
                      <a:gd name="T26" fmla="*/ 157 w 180"/>
                      <a:gd name="T27" fmla="*/ 144 h 288"/>
                      <a:gd name="T28" fmla="*/ 90 w 180"/>
                      <a:gd name="T29" fmla="*/ 212 h 288"/>
                      <a:gd name="T30" fmla="*/ 22 w 180"/>
                      <a:gd name="T31" fmla="*/ 1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288">
                        <a:moveTo>
                          <a:pt x="180" y="144"/>
                        </a:moveTo>
                        <a:cubicBezTo>
                          <a:pt x="180" y="118"/>
                          <a:pt x="169" y="94"/>
                          <a:pt x="150" y="77"/>
                        </a:cubicBezTo>
                        <a:cubicBezTo>
                          <a:pt x="150" y="0"/>
                          <a:pt x="150" y="0"/>
                          <a:pt x="150" y="0"/>
                        </a:cubicBezTo>
                        <a:cubicBezTo>
                          <a:pt x="30" y="0"/>
                          <a:pt x="30" y="0"/>
                          <a:pt x="30" y="0"/>
                        </a:cubicBezTo>
                        <a:cubicBezTo>
                          <a:pt x="30" y="77"/>
                          <a:pt x="30" y="77"/>
                          <a:pt x="30" y="77"/>
                        </a:cubicBezTo>
                        <a:cubicBezTo>
                          <a:pt x="12" y="93"/>
                          <a:pt x="0" y="117"/>
                          <a:pt x="0" y="144"/>
                        </a:cubicBezTo>
                        <a:cubicBezTo>
                          <a:pt x="0" y="171"/>
                          <a:pt x="12" y="195"/>
                          <a:pt x="30" y="211"/>
                        </a:cubicBezTo>
                        <a:cubicBezTo>
                          <a:pt x="30" y="288"/>
                          <a:pt x="30" y="288"/>
                          <a:pt x="30" y="288"/>
                        </a:cubicBezTo>
                        <a:cubicBezTo>
                          <a:pt x="150" y="288"/>
                          <a:pt x="150" y="288"/>
                          <a:pt x="150" y="288"/>
                        </a:cubicBezTo>
                        <a:cubicBezTo>
                          <a:pt x="150" y="211"/>
                          <a:pt x="150" y="211"/>
                          <a:pt x="150" y="211"/>
                        </a:cubicBezTo>
                        <a:cubicBezTo>
                          <a:pt x="169" y="194"/>
                          <a:pt x="180" y="171"/>
                          <a:pt x="180" y="144"/>
                        </a:cubicBezTo>
                        <a:close/>
                        <a:moveTo>
                          <a:pt x="22" y="144"/>
                        </a:moveTo>
                        <a:cubicBezTo>
                          <a:pt x="22" y="107"/>
                          <a:pt x="53" y="77"/>
                          <a:pt x="90" y="77"/>
                        </a:cubicBezTo>
                        <a:cubicBezTo>
                          <a:pt x="127" y="77"/>
                          <a:pt x="157" y="107"/>
                          <a:pt x="157" y="144"/>
                        </a:cubicBezTo>
                        <a:cubicBezTo>
                          <a:pt x="157" y="181"/>
                          <a:pt x="127" y="212"/>
                          <a:pt x="90" y="212"/>
                        </a:cubicBezTo>
                        <a:cubicBezTo>
                          <a:pt x="53" y="212"/>
                          <a:pt x="22" y="181"/>
                          <a:pt x="22" y="144"/>
                        </a:cubicBezTo>
                        <a:close/>
                      </a:path>
                    </a:pathLst>
                  </a:custGeom>
                  <a:solidFill>
                    <a:srgbClr val="405665"/>
                  </a:solidFill>
                  <a:ln>
                    <a:noFill/>
                  </a:ln>
                </p:spPr>
                <p:txBody>
                  <a:bodyPr vert="horz" wrap="square" lIns="91440" tIns="45720" rIns="91440" bIns="45720" numCol="1" anchor="t" anchorCtr="0" compatLnSpc="1"/>
                  <a:lstStyle/>
                  <a:p>
                    <a:endParaRPr lang="zh-CN" altLang="en-US"/>
                  </a:p>
                </p:txBody>
              </p:sp>
              <p:sp>
                <p:nvSpPr>
                  <p:cNvPr id="103" name="Freeform 342"/>
                  <p:cNvSpPr/>
                  <p:nvPr/>
                </p:nvSpPr>
                <p:spPr bwMode="auto">
                  <a:xfrm>
                    <a:off x="9151938" y="2969303"/>
                    <a:ext cx="53975" cy="80963"/>
                  </a:xfrm>
                  <a:custGeom>
                    <a:avLst/>
                    <a:gdLst>
                      <a:gd name="T0" fmla="*/ 2 w 55"/>
                      <a:gd name="T1" fmla="*/ 56 h 84"/>
                      <a:gd name="T2" fmla="*/ 43 w 55"/>
                      <a:gd name="T3" fmla="*/ 84 h 84"/>
                      <a:gd name="T4" fmla="*/ 45 w 55"/>
                      <a:gd name="T5" fmla="*/ 84 h 84"/>
                      <a:gd name="T6" fmla="*/ 46 w 55"/>
                      <a:gd name="T7" fmla="*/ 84 h 84"/>
                      <a:gd name="T8" fmla="*/ 49 w 55"/>
                      <a:gd name="T9" fmla="*/ 83 h 84"/>
                      <a:gd name="T10" fmla="*/ 54 w 55"/>
                      <a:gd name="T11" fmla="*/ 74 h 84"/>
                      <a:gd name="T12" fmla="*/ 53 w 55"/>
                      <a:gd name="T13" fmla="*/ 69 h 84"/>
                      <a:gd name="T14" fmla="*/ 17 w 55"/>
                      <a:gd name="T15" fmla="*/ 45 h 84"/>
                      <a:gd name="T16" fmla="*/ 17 w 55"/>
                      <a:gd name="T17" fmla="*/ 4 h 84"/>
                      <a:gd name="T18" fmla="*/ 16 w 55"/>
                      <a:gd name="T19" fmla="*/ 1 h 84"/>
                      <a:gd name="T20" fmla="*/ 13 w 55"/>
                      <a:gd name="T21" fmla="*/ 0 h 84"/>
                      <a:gd name="T22" fmla="*/ 3 w 55"/>
                      <a:gd name="T23" fmla="*/ 0 h 84"/>
                      <a:gd name="T24" fmla="*/ 1 w 55"/>
                      <a:gd name="T25" fmla="*/ 1 h 84"/>
                      <a:gd name="T26" fmla="*/ 0 w 55"/>
                      <a:gd name="T27" fmla="*/ 4 h 84"/>
                      <a:gd name="T28" fmla="*/ 0 w 55"/>
                      <a:gd name="T29" fmla="*/ 53 h 84"/>
                      <a:gd name="T30" fmla="*/ 1 w 55"/>
                      <a:gd name="T31" fmla="*/ 55 h 84"/>
                      <a:gd name="T32" fmla="*/ 2 w 55"/>
                      <a:gd name="T33" fmla="*/ 5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84">
                        <a:moveTo>
                          <a:pt x="2" y="56"/>
                        </a:moveTo>
                        <a:cubicBezTo>
                          <a:pt x="43" y="84"/>
                          <a:pt x="43" y="84"/>
                          <a:pt x="43" y="84"/>
                        </a:cubicBezTo>
                        <a:cubicBezTo>
                          <a:pt x="44" y="84"/>
                          <a:pt x="45" y="84"/>
                          <a:pt x="45" y="84"/>
                        </a:cubicBezTo>
                        <a:cubicBezTo>
                          <a:pt x="46" y="84"/>
                          <a:pt x="46" y="84"/>
                          <a:pt x="46" y="84"/>
                        </a:cubicBezTo>
                        <a:cubicBezTo>
                          <a:pt x="47" y="84"/>
                          <a:pt x="48" y="84"/>
                          <a:pt x="49" y="83"/>
                        </a:cubicBezTo>
                        <a:cubicBezTo>
                          <a:pt x="54" y="74"/>
                          <a:pt x="54" y="74"/>
                          <a:pt x="54" y="74"/>
                        </a:cubicBezTo>
                        <a:cubicBezTo>
                          <a:pt x="55" y="73"/>
                          <a:pt x="54" y="70"/>
                          <a:pt x="53" y="69"/>
                        </a:cubicBezTo>
                        <a:cubicBezTo>
                          <a:pt x="17" y="45"/>
                          <a:pt x="17" y="45"/>
                          <a:pt x="17" y="45"/>
                        </a:cubicBezTo>
                        <a:cubicBezTo>
                          <a:pt x="17" y="4"/>
                          <a:pt x="17" y="4"/>
                          <a:pt x="17" y="4"/>
                        </a:cubicBezTo>
                        <a:cubicBezTo>
                          <a:pt x="17" y="3"/>
                          <a:pt x="17" y="2"/>
                          <a:pt x="16" y="1"/>
                        </a:cubicBezTo>
                        <a:cubicBezTo>
                          <a:pt x="15" y="0"/>
                          <a:pt x="14" y="0"/>
                          <a:pt x="13" y="0"/>
                        </a:cubicBezTo>
                        <a:cubicBezTo>
                          <a:pt x="3" y="0"/>
                          <a:pt x="3" y="0"/>
                          <a:pt x="3" y="0"/>
                        </a:cubicBezTo>
                        <a:cubicBezTo>
                          <a:pt x="2" y="0"/>
                          <a:pt x="1" y="0"/>
                          <a:pt x="1" y="1"/>
                        </a:cubicBezTo>
                        <a:cubicBezTo>
                          <a:pt x="0" y="2"/>
                          <a:pt x="0" y="3"/>
                          <a:pt x="0" y="4"/>
                        </a:cubicBezTo>
                        <a:cubicBezTo>
                          <a:pt x="0" y="53"/>
                          <a:pt x="0" y="53"/>
                          <a:pt x="0" y="53"/>
                        </a:cubicBezTo>
                        <a:cubicBezTo>
                          <a:pt x="0" y="54"/>
                          <a:pt x="0" y="55"/>
                          <a:pt x="1" y="55"/>
                        </a:cubicBezTo>
                        <a:cubicBezTo>
                          <a:pt x="1" y="56"/>
                          <a:pt x="1" y="56"/>
                          <a:pt x="2" y="56"/>
                        </a:cubicBezTo>
                        <a:close/>
                      </a:path>
                    </a:pathLst>
                  </a:custGeom>
                  <a:solidFill>
                    <a:srgbClr val="405665"/>
                  </a:solidFill>
                  <a:ln>
                    <a:noFill/>
                  </a:ln>
                </p:spPr>
                <p:txBody>
                  <a:bodyPr vert="horz" wrap="square" lIns="91440" tIns="45720" rIns="91440" bIns="45720" numCol="1" anchor="t" anchorCtr="0" compatLnSpc="1"/>
                  <a:lstStyle/>
                  <a:p>
                    <a:endParaRPr lang="zh-CN" altLang="en-US"/>
                  </a:p>
                </p:txBody>
              </p:sp>
            </p:grpSp>
            <p:sp>
              <p:nvSpPr>
                <p:cNvPr id="100" name="文本框 99"/>
                <p:cNvSpPr txBox="1"/>
                <p:nvPr/>
              </p:nvSpPr>
              <p:spPr>
                <a:xfrm>
                  <a:off x="1041400" y="660400"/>
                  <a:ext cx="889000" cy="306705"/>
                </a:xfrm>
                <a:prstGeom prst="rect">
                  <a:avLst/>
                </a:prstGeom>
                <a:noFill/>
              </p:spPr>
              <p:txBody>
                <a:bodyPr wrap="square" rtlCol="0">
                  <a:spAutoFit/>
                </a:bodyPr>
                <a:lstStyle/>
                <a:p>
                  <a:r>
                    <a:rPr kumimoji="1" lang="zh-CN" altLang="zh-CN" sz="1400" dirty="0">
                      <a:latin typeface="微软雅黑" panose="020B0503020204020204" charset="-122"/>
                      <a:ea typeface="微软雅黑" panose="020B0503020204020204" charset="-122"/>
                      <a:cs typeface="微软雅黑" panose="020B0503020204020204" charset="-122"/>
                    </a:rPr>
                    <a:t>1</a:t>
                  </a:r>
                  <a:r>
                    <a:rPr kumimoji="1" lang="en-US" altLang="zh-CN" sz="1400" dirty="0">
                      <a:latin typeface="微软雅黑" panose="020B0503020204020204" charset="-122"/>
                      <a:ea typeface="微软雅黑" panose="020B0503020204020204" charset="-122"/>
                      <a:cs typeface="微软雅黑" panose="020B0503020204020204" charset="-122"/>
                    </a:rPr>
                    <a:t>1</a:t>
                  </a:r>
                  <a:r>
                    <a:rPr kumimoji="1" lang="zh-CN" altLang="en-US" sz="1400" dirty="0">
                      <a:latin typeface="微软雅黑" panose="020B0503020204020204" charset="-122"/>
                      <a:ea typeface="微软雅黑" panose="020B0503020204020204" charset="-122"/>
                      <a:cs typeface="微软雅黑" panose="020B0503020204020204" charset="-122"/>
                    </a:rPr>
                    <a:t>：</a:t>
                  </a:r>
                  <a:r>
                    <a:rPr kumimoji="1" lang="en-US" altLang="zh-CN" sz="1400" dirty="0">
                      <a:latin typeface="微软雅黑" panose="020B0503020204020204" charset="-122"/>
                      <a:ea typeface="微软雅黑" panose="020B0503020204020204" charset="-122"/>
                      <a:cs typeface="微软雅黑" panose="020B0503020204020204" charset="-122"/>
                    </a:rPr>
                    <a:t>15</a:t>
                  </a:r>
                </a:p>
              </p:txBody>
            </p:sp>
            <p:cxnSp>
              <p:nvCxnSpPr>
                <p:cNvPr id="101" name="直线连接符 100"/>
                <p:cNvCxnSpPr/>
                <p:nvPr/>
              </p:nvCxnSpPr>
              <p:spPr>
                <a:xfrm>
                  <a:off x="1501775" y="1010330"/>
                  <a:ext cx="1089025" cy="7936"/>
                </a:xfrm>
                <a:prstGeom prst="line">
                  <a:avLst/>
                </a:prstGeom>
              </p:spPr>
              <p:style>
                <a:lnRef idx="2">
                  <a:schemeClr val="accent1"/>
                </a:lnRef>
                <a:fillRef idx="0">
                  <a:schemeClr val="accent1"/>
                </a:fillRef>
                <a:effectRef idx="1">
                  <a:schemeClr val="accent1"/>
                </a:effectRef>
                <a:fontRef idx="minor">
                  <a:schemeClr val="tx1"/>
                </a:fontRef>
              </p:style>
            </p:cxnSp>
          </p:grpSp>
          <p:sp>
            <p:nvSpPr>
              <p:cNvPr id="112" name="文本框 111"/>
              <p:cNvSpPr txBox="1"/>
              <p:nvPr/>
            </p:nvSpPr>
            <p:spPr>
              <a:xfrm>
                <a:off x="9336" y="3341"/>
                <a:ext cx="1400" cy="483"/>
              </a:xfrm>
              <a:prstGeom prst="rect">
                <a:avLst/>
              </a:prstGeom>
              <a:noFill/>
            </p:spPr>
            <p:txBody>
              <a:bodyPr wrap="square" rtlCol="0">
                <a:spAutoFit/>
              </a:bodyPr>
              <a:lstStyle/>
              <a:p>
                <a:r>
                  <a:rPr kumimoji="1" lang="zh-CN" altLang="zh-CN" sz="1400" dirty="0">
                    <a:latin typeface="微软雅黑" panose="020B0503020204020204" charset="-122"/>
                    <a:ea typeface="微软雅黑" panose="020B0503020204020204" charset="-122"/>
                    <a:cs typeface="微软雅黑" panose="020B0503020204020204" charset="-122"/>
                  </a:rPr>
                  <a:t>1</a:t>
                </a:r>
                <a:r>
                  <a:rPr kumimoji="1" lang="en-US" altLang="zh-CN" sz="1400" dirty="0">
                    <a:latin typeface="微软雅黑" panose="020B0503020204020204" charset="-122"/>
                    <a:ea typeface="微软雅黑" panose="020B0503020204020204" charset="-122"/>
                    <a:cs typeface="微软雅黑" panose="020B0503020204020204" charset="-122"/>
                  </a:rPr>
                  <a:t>5</a:t>
                </a:r>
                <a:r>
                  <a:rPr kumimoji="1" lang="zh-CN" altLang="en-US" sz="1400" dirty="0">
                    <a:latin typeface="微软雅黑" panose="020B0503020204020204" charset="-122"/>
                    <a:ea typeface="微软雅黑" panose="020B0503020204020204" charset="-122"/>
                    <a:cs typeface="微软雅黑" panose="020B0503020204020204" charset="-122"/>
                  </a:rPr>
                  <a:t>：</a:t>
                </a:r>
                <a:r>
                  <a:rPr kumimoji="1" lang="en-US" altLang="zh-CN" sz="1400" dirty="0">
                    <a:latin typeface="微软雅黑" panose="020B0503020204020204" charset="-122"/>
                    <a:ea typeface="微软雅黑" panose="020B0503020204020204" charset="-122"/>
                    <a:cs typeface="微软雅黑" panose="020B0503020204020204" charset="-122"/>
                  </a:rPr>
                  <a:t>00</a:t>
                </a:r>
                <a:endParaRPr kumimoji="1" lang="zh-CN" altLang="en-US" sz="1400" dirty="0">
                  <a:latin typeface="微软雅黑" panose="020B0503020204020204" charset="-122"/>
                  <a:ea typeface="微软雅黑" panose="020B0503020204020204" charset="-122"/>
                  <a:cs typeface="微软雅黑" panose="020B0503020204020204" charset="-122"/>
                </a:endParaRPr>
              </a:p>
            </p:txBody>
          </p:sp>
          <p:grpSp>
            <p:nvGrpSpPr>
              <p:cNvPr id="13" name="组 16"/>
              <p:cNvGrpSpPr/>
              <p:nvPr/>
            </p:nvGrpSpPr>
            <p:grpSpPr>
              <a:xfrm>
                <a:off x="3376" y="3308"/>
                <a:ext cx="2440" cy="771"/>
                <a:chOff x="1041400" y="660400"/>
                <a:chExt cx="1549400" cy="489628"/>
              </a:xfrm>
            </p:grpSpPr>
            <p:grpSp>
              <p:nvGrpSpPr>
                <p:cNvPr id="14" name="组 5"/>
                <p:cNvGrpSpPr/>
                <p:nvPr/>
              </p:nvGrpSpPr>
              <p:grpSpPr>
                <a:xfrm>
                  <a:off x="1327150" y="870628"/>
                  <a:ext cx="174625" cy="279400"/>
                  <a:chOff x="9074150" y="2877228"/>
                  <a:chExt cx="174625" cy="279400"/>
                </a:xfrm>
              </p:grpSpPr>
              <p:sp>
                <p:nvSpPr>
                  <p:cNvPr id="15" name="Freeform 341"/>
                  <p:cNvSpPr>
                    <a:spLocks noEditPoints="1"/>
                  </p:cNvSpPr>
                  <p:nvPr/>
                </p:nvSpPr>
                <p:spPr bwMode="auto">
                  <a:xfrm>
                    <a:off x="9074150" y="2877228"/>
                    <a:ext cx="174625" cy="279400"/>
                  </a:xfrm>
                  <a:custGeom>
                    <a:avLst/>
                    <a:gdLst>
                      <a:gd name="T0" fmla="*/ 180 w 180"/>
                      <a:gd name="T1" fmla="*/ 144 h 288"/>
                      <a:gd name="T2" fmla="*/ 150 w 180"/>
                      <a:gd name="T3" fmla="*/ 77 h 288"/>
                      <a:gd name="T4" fmla="*/ 150 w 180"/>
                      <a:gd name="T5" fmla="*/ 0 h 288"/>
                      <a:gd name="T6" fmla="*/ 30 w 180"/>
                      <a:gd name="T7" fmla="*/ 0 h 288"/>
                      <a:gd name="T8" fmla="*/ 30 w 180"/>
                      <a:gd name="T9" fmla="*/ 77 h 288"/>
                      <a:gd name="T10" fmla="*/ 0 w 180"/>
                      <a:gd name="T11" fmla="*/ 144 h 288"/>
                      <a:gd name="T12" fmla="*/ 30 w 180"/>
                      <a:gd name="T13" fmla="*/ 211 h 288"/>
                      <a:gd name="T14" fmla="*/ 30 w 180"/>
                      <a:gd name="T15" fmla="*/ 288 h 288"/>
                      <a:gd name="T16" fmla="*/ 150 w 180"/>
                      <a:gd name="T17" fmla="*/ 288 h 288"/>
                      <a:gd name="T18" fmla="*/ 150 w 180"/>
                      <a:gd name="T19" fmla="*/ 211 h 288"/>
                      <a:gd name="T20" fmla="*/ 180 w 180"/>
                      <a:gd name="T21" fmla="*/ 144 h 288"/>
                      <a:gd name="T22" fmla="*/ 22 w 180"/>
                      <a:gd name="T23" fmla="*/ 144 h 288"/>
                      <a:gd name="T24" fmla="*/ 90 w 180"/>
                      <a:gd name="T25" fmla="*/ 77 h 288"/>
                      <a:gd name="T26" fmla="*/ 157 w 180"/>
                      <a:gd name="T27" fmla="*/ 144 h 288"/>
                      <a:gd name="T28" fmla="*/ 90 w 180"/>
                      <a:gd name="T29" fmla="*/ 212 h 288"/>
                      <a:gd name="T30" fmla="*/ 22 w 180"/>
                      <a:gd name="T31" fmla="*/ 1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288">
                        <a:moveTo>
                          <a:pt x="180" y="144"/>
                        </a:moveTo>
                        <a:cubicBezTo>
                          <a:pt x="180" y="118"/>
                          <a:pt x="169" y="94"/>
                          <a:pt x="150" y="77"/>
                        </a:cubicBezTo>
                        <a:cubicBezTo>
                          <a:pt x="150" y="0"/>
                          <a:pt x="150" y="0"/>
                          <a:pt x="150" y="0"/>
                        </a:cubicBezTo>
                        <a:cubicBezTo>
                          <a:pt x="30" y="0"/>
                          <a:pt x="30" y="0"/>
                          <a:pt x="30" y="0"/>
                        </a:cubicBezTo>
                        <a:cubicBezTo>
                          <a:pt x="30" y="77"/>
                          <a:pt x="30" y="77"/>
                          <a:pt x="30" y="77"/>
                        </a:cubicBezTo>
                        <a:cubicBezTo>
                          <a:pt x="12" y="93"/>
                          <a:pt x="0" y="117"/>
                          <a:pt x="0" y="144"/>
                        </a:cubicBezTo>
                        <a:cubicBezTo>
                          <a:pt x="0" y="171"/>
                          <a:pt x="12" y="195"/>
                          <a:pt x="30" y="211"/>
                        </a:cubicBezTo>
                        <a:cubicBezTo>
                          <a:pt x="30" y="288"/>
                          <a:pt x="30" y="288"/>
                          <a:pt x="30" y="288"/>
                        </a:cubicBezTo>
                        <a:cubicBezTo>
                          <a:pt x="150" y="288"/>
                          <a:pt x="150" y="288"/>
                          <a:pt x="150" y="288"/>
                        </a:cubicBezTo>
                        <a:cubicBezTo>
                          <a:pt x="150" y="211"/>
                          <a:pt x="150" y="211"/>
                          <a:pt x="150" y="211"/>
                        </a:cubicBezTo>
                        <a:cubicBezTo>
                          <a:pt x="169" y="194"/>
                          <a:pt x="180" y="171"/>
                          <a:pt x="180" y="144"/>
                        </a:cubicBezTo>
                        <a:close/>
                        <a:moveTo>
                          <a:pt x="22" y="144"/>
                        </a:moveTo>
                        <a:cubicBezTo>
                          <a:pt x="22" y="107"/>
                          <a:pt x="53" y="77"/>
                          <a:pt x="90" y="77"/>
                        </a:cubicBezTo>
                        <a:cubicBezTo>
                          <a:pt x="127" y="77"/>
                          <a:pt x="157" y="107"/>
                          <a:pt x="157" y="144"/>
                        </a:cubicBezTo>
                        <a:cubicBezTo>
                          <a:pt x="157" y="181"/>
                          <a:pt x="127" y="212"/>
                          <a:pt x="90" y="212"/>
                        </a:cubicBezTo>
                        <a:cubicBezTo>
                          <a:pt x="53" y="212"/>
                          <a:pt x="22" y="181"/>
                          <a:pt x="22" y="144"/>
                        </a:cubicBezTo>
                        <a:close/>
                      </a:path>
                    </a:pathLst>
                  </a:custGeom>
                  <a:solidFill>
                    <a:srgbClr val="405665"/>
                  </a:solidFill>
                  <a:ln>
                    <a:noFill/>
                  </a:ln>
                </p:spPr>
                <p:txBody>
                  <a:bodyPr vert="horz" wrap="square" lIns="91440" tIns="45720" rIns="91440" bIns="45720" numCol="1" anchor="t" anchorCtr="0" compatLnSpc="1"/>
                  <a:lstStyle/>
                  <a:p>
                    <a:endParaRPr lang="zh-CN" altLang="en-US"/>
                  </a:p>
                </p:txBody>
              </p:sp>
              <p:sp>
                <p:nvSpPr>
                  <p:cNvPr id="18" name="Freeform 342"/>
                  <p:cNvSpPr/>
                  <p:nvPr/>
                </p:nvSpPr>
                <p:spPr bwMode="auto">
                  <a:xfrm>
                    <a:off x="9151938" y="2969303"/>
                    <a:ext cx="53975" cy="80963"/>
                  </a:xfrm>
                  <a:custGeom>
                    <a:avLst/>
                    <a:gdLst>
                      <a:gd name="T0" fmla="*/ 2 w 55"/>
                      <a:gd name="T1" fmla="*/ 56 h 84"/>
                      <a:gd name="T2" fmla="*/ 43 w 55"/>
                      <a:gd name="T3" fmla="*/ 84 h 84"/>
                      <a:gd name="T4" fmla="*/ 45 w 55"/>
                      <a:gd name="T5" fmla="*/ 84 h 84"/>
                      <a:gd name="T6" fmla="*/ 46 w 55"/>
                      <a:gd name="T7" fmla="*/ 84 h 84"/>
                      <a:gd name="T8" fmla="*/ 49 w 55"/>
                      <a:gd name="T9" fmla="*/ 83 h 84"/>
                      <a:gd name="T10" fmla="*/ 54 w 55"/>
                      <a:gd name="T11" fmla="*/ 74 h 84"/>
                      <a:gd name="T12" fmla="*/ 53 w 55"/>
                      <a:gd name="T13" fmla="*/ 69 h 84"/>
                      <a:gd name="T14" fmla="*/ 17 w 55"/>
                      <a:gd name="T15" fmla="*/ 45 h 84"/>
                      <a:gd name="T16" fmla="*/ 17 w 55"/>
                      <a:gd name="T17" fmla="*/ 4 h 84"/>
                      <a:gd name="T18" fmla="*/ 16 w 55"/>
                      <a:gd name="T19" fmla="*/ 1 h 84"/>
                      <a:gd name="T20" fmla="*/ 13 w 55"/>
                      <a:gd name="T21" fmla="*/ 0 h 84"/>
                      <a:gd name="T22" fmla="*/ 3 w 55"/>
                      <a:gd name="T23" fmla="*/ 0 h 84"/>
                      <a:gd name="T24" fmla="*/ 1 w 55"/>
                      <a:gd name="T25" fmla="*/ 1 h 84"/>
                      <a:gd name="T26" fmla="*/ 0 w 55"/>
                      <a:gd name="T27" fmla="*/ 4 h 84"/>
                      <a:gd name="T28" fmla="*/ 0 w 55"/>
                      <a:gd name="T29" fmla="*/ 53 h 84"/>
                      <a:gd name="T30" fmla="*/ 1 w 55"/>
                      <a:gd name="T31" fmla="*/ 55 h 84"/>
                      <a:gd name="T32" fmla="*/ 2 w 55"/>
                      <a:gd name="T33" fmla="*/ 5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84">
                        <a:moveTo>
                          <a:pt x="2" y="56"/>
                        </a:moveTo>
                        <a:cubicBezTo>
                          <a:pt x="43" y="84"/>
                          <a:pt x="43" y="84"/>
                          <a:pt x="43" y="84"/>
                        </a:cubicBezTo>
                        <a:cubicBezTo>
                          <a:pt x="44" y="84"/>
                          <a:pt x="45" y="84"/>
                          <a:pt x="45" y="84"/>
                        </a:cubicBezTo>
                        <a:cubicBezTo>
                          <a:pt x="46" y="84"/>
                          <a:pt x="46" y="84"/>
                          <a:pt x="46" y="84"/>
                        </a:cubicBezTo>
                        <a:cubicBezTo>
                          <a:pt x="47" y="84"/>
                          <a:pt x="48" y="84"/>
                          <a:pt x="49" y="83"/>
                        </a:cubicBezTo>
                        <a:cubicBezTo>
                          <a:pt x="54" y="74"/>
                          <a:pt x="54" y="74"/>
                          <a:pt x="54" y="74"/>
                        </a:cubicBezTo>
                        <a:cubicBezTo>
                          <a:pt x="55" y="73"/>
                          <a:pt x="54" y="70"/>
                          <a:pt x="53" y="69"/>
                        </a:cubicBezTo>
                        <a:cubicBezTo>
                          <a:pt x="17" y="45"/>
                          <a:pt x="17" y="45"/>
                          <a:pt x="17" y="45"/>
                        </a:cubicBezTo>
                        <a:cubicBezTo>
                          <a:pt x="17" y="4"/>
                          <a:pt x="17" y="4"/>
                          <a:pt x="17" y="4"/>
                        </a:cubicBezTo>
                        <a:cubicBezTo>
                          <a:pt x="17" y="3"/>
                          <a:pt x="17" y="2"/>
                          <a:pt x="16" y="1"/>
                        </a:cubicBezTo>
                        <a:cubicBezTo>
                          <a:pt x="15" y="0"/>
                          <a:pt x="14" y="0"/>
                          <a:pt x="13" y="0"/>
                        </a:cubicBezTo>
                        <a:cubicBezTo>
                          <a:pt x="3" y="0"/>
                          <a:pt x="3" y="0"/>
                          <a:pt x="3" y="0"/>
                        </a:cubicBezTo>
                        <a:cubicBezTo>
                          <a:pt x="2" y="0"/>
                          <a:pt x="1" y="0"/>
                          <a:pt x="1" y="1"/>
                        </a:cubicBezTo>
                        <a:cubicBezTo>
                          <a:pt x="0" y="2"/>
                          <a:pt x="0" y="3"/>
                          <a:pt x="0" y="4"/>
                        </a:cubicBezTo>
                        <a:cubicBezTo>
                          <a:pt x="0" y="53"/>
                          <a:pt x="0" y="53"/>
                          <a:pt x="0" y="53"/>
                        </a:cubicBezTo>
                        <a:cubicBezTo>
                          <a:pt x="0" y="54"/>
                          <a:pt x="0" y="55"/>
                          <a:pt x="1" y="55"/>
                        </a:cubicBezTo>
                        <a:cubicBezTo>
                          <a:pt x="1" y="56"/>
                          <a:pt x="1" y="56"/>
                          <a:pt x="2" y="56"/>
                        </a:cubicBezTo>
                        <a:close/>
                      </a:path>
                    </a:pathLst>
                  </a:custGeom>
                  <a:solidFill>
                    <a:srgbClr val="405665"/>
                  </a:solidFill>
                  <a:ln>
                    <a:noFill/>
                  </a:ln>
                </p:spPr>
                <p:txBody>
                  <a:bodyPr vert="horz" wrap="square" lIns="91440" tIns="45720" rIns="91440" bIns="45720" numCol="1" anchor="t" anchorCtr="0" compatLnSpc="1"/>
                  <a:lstStyle/>
                  <a:p>
                    <a:endParaRPr lang="zh-CN" altLang="en-US"/>
                  </a:p>
                </p:txBody>
              </p:sp>
            </p:grpSp>
            <p:sp>
              <p:nvSpPr>
                <p:cNvPr id="19" name="文本框 18"/>
                <p:cNvSpPr txBox="1"/>
                <p:nvPr/>
              </p:nvSpPr>
              <p:spPr>
                <a:xfrm>
                  <a:off x="1041400" y="660400"/>
                  <a:ext cx="889000" cy="306732"/>
                </a:xfrm>
                <a:prstGeom prst="rect">
                  <a:avLst/>
                </a:prstGeom>
                <a:noFill/>
              </p:spPr>
              <p:txBody>
                <a:bodyPr wrap="square" rtlCol="0">
                  <a:spAutoFit/>
                </a:bodyPr>
                <a:lstStyle/>
                <a:p>
                  <a:r>
                    <a:rPr kumimoji="1" lang="en-US" altLang="zh-CN" sz="1400" dirty="0">
                      <a:latin typeface="微软雅黑" panose="020B0503020204020204" charset="-122"/>
                      <a:ea typeface="微软雅黑" panose="020B0503020204020204" charset="-122"/>
                      <a:cs typeface="微软雅黑" panose="020B0503020204020204" charset="-122"/>
                    </a:rPr>
                    <a:t>09</a:t>
                  </a:r>
                  <a:r>
                    <a:rPr kumimoji="1" lang="zh-CN" altLang="en-US" sz="1400" dirty="0">
                      <a:latin typeface="微软雅黑" panose="020B0503020204020204" charset="-122"/>
                      <a:ea typeface="微软雅黑" panose="020B0503020204020204" charset="-122"/>
                      <a:cs typeface="微软雅黑" panose="020B0503020204020204" charset="-122"/>
                    </a:rPr>
                    <a:t>：</a:t>
                  </a:r>
                  <a:r>
                    <a:rPr kumimoji="1" lang="en-US" altLang="zh-CN" sz="1400" dirty="0">
                      <a:latin typeface="微软雅黑" panose="020B0503020204020204" charset="-122"/>
                      <a:ea typeface="微软雅黑" panose="020B0503020204020204" charset="-122"/>
                      <a:cs typeface="微软雅黑" panose="020B0503020204020204" charset="-122"/>
                    </a:rPr>
                    <a:t>45</a:t>
                  </a:r>
                </a:p>
              </p:txBody>
            </p:sp>
            <p:cxnSp>
              <p:nvCxnSpPr>
                <p:cNvPr id="20" name="直线连接符 10"/>
                <p:cNvCxnSpPr/>
                <p:nvPr/>
              </p:nvCxnSpPr>
              <p:spPr>
                <a:xfrm>
                  <a:off x="1501775" y="1010330"/>
                  <a:ext cx="1089025" cy="7936"/>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7" name="组 103"/>
              <p:cNvGrpSpPr/>
              <p:nvPr/>
            </p:nvGrpSpPr>
            <p:grpSpPr>
              <a:xfrm>
                <a:off x="7356" y="3328"/>
                <a:ext cx="2440" cy="771"/>
                <a:chOff x="1041400" y="660400"/>
                <a:chExt cx="1549400" cy="489628"/>
              </a:xfrm>
            </p:grpSpPr>
            <p:grpSp>
              <p:nvGrpSpPr>
                <p:cNvPr id="28" name="组 104"/>
                <p:cNvGrpSpPr/>
                <p:nvPr/>
              </p:nvGrpSpPr>
              <p:grpSpPr>
                <a:xfrm>
                  <a:off x="1327150" y="870628"/>
                  <a:ext cx="174625" cy="279400"/>
                  <a:chOff x="9074150" y="2877228"/>
                  <a:chExt cx="174625" cy="279400"/>
                </a:xfrm>
              </p:grpSpPr>
              <p:sp>
                <p:nvSpPr>
                  <p:cNvPr id="29" name="Freeform 341"/>
                  <p:cNvSpPr>
                    <a:spLocks noEditPoints="1"/>
                  </p:cNvSpPr>
                  <p:nvPr/>
                </p:nvSpPr>
                <p:spPr bwMode="auto">
                  <a:xfrm>
                    <a:off x="9074150" y="2877228"/>
                    <a:ext cx="174625" cy="279400"/>
                  </a:xfrm>
                  <a:custGeom>
                    <a:avLst/>
                    <a:gdLst>
                      <a:gd name="T0" fmla="*/ 180 w 180"/>
                      <a:gd name="T1" fmla="*/ 144 h 288"/>
                      <a:gd name="T2" fmla="*/ 150 w 180"/>
                      <a:gd name="T3" fmla="*/ 77 h 288"/>
                      <a:gd name="T4" fmla="*/ 150 w 180"/>
                      <a:gd name="T5" fmla="*/ 0 h 288"/>
                      <a:gd name="T6" fmla="*/ 30 w 180"/>
                      <a:gd name="T7" fmla="*/ 0 h 288"/>
                      <a:gd name="T8" fmla="*/ 30 w 180"/>
                      <a:gd name="T9" fmla="*/ 77 h 288"/>
                      <a:gd name="T10" fmla="*/ 0 w 180"/>
                      <a:gd name="T11" fmla="*/ 144 h 288"/>
                      <a:gd name="T12" fmla="*/ 30 w 180"/>
                      <a:gd name="T13" fmla="*/ 211 h 288"/>
                      <a:gd name="T14" fmla="*/ 30 w 180"/>
                      <a:gd name="T15" fmla="*/ 288 h 288"/>
                      <a:gd name="T16" fmla="*/ 150 w 180"/>
                      <a:gd name="T17" fmla="*/ 288 h 288"/>
                      <a:gd name="T18" fmla="*/ 150 w 180"/>
                      <a:gd name="T19" fmla="*/ 211 h 288"/>
                      <a:gd name="T20" fmla="*/ 180 w 180"/>
                      <a:gd name="T21" fmla="*/ 144 h 288"/>
                      <a:gd name="T22" fmla="*/ 22 w 180"/>
                      <a:gd name="T23" fmla="*/ 144 h 288"/>
                      <a:gd name="T24" fmla="*/ 90 w 180"/>
                      <a:gd name="T25" fmla="*/ 77 h 288"/>
                      <a:gd name="T26" fmla="*/ 157 w 180"/>
                      <a:gd name="T27" fmla="*/ 144 h 288"/>
                      <a:gd name="T28" fmla="*/ 90 w 180"/>
                      <a:gd name="T29" fmla="*/ 212 h 288"/>
                      <a:gd name="T30" fmla="*/ 22 w 180"/>
                      <a:gd name="T31" fmla="*/ 1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288">
                        <a:moveTo>
                          <a:pt x="180" y="144"/>
                        </a:moveTo>
                        <a:cubicBezTo>
                          <a:pt x="180" y="118"/>
                          <a:pt x="169" y="94"/>
                          <a:pt x="150" y="77"/>
                        </a:cubicBezTo>
                        <a:cubicBezTo>
                          <a:pt x="150" y="0"/>
                          <a:pt x="150" y="0"/>
                          <a:pt x="150" y="0"/>
                        </a:cubicBezTo>
                        <a:cubicBezTo>
                          <a:pt x="30" y="0"/>
                          <a:pt x="30" y="0"/>
                          <a:pt x="30" y="0"/>
                        </a:cubicBezTo>
                        <a:cubicBezTo>
                          <a:pt x="30" y="77"/>
                          <a:pt x="30" y="77"/>
                          <a:pt x="30" y="77"/>
                        </a:cubicBezTo>
                        <a:cubicBezTo>
                          <a:pt x="12" y="93"/>
                          <a:pt x="0" y="117"/>
                          <a:pt x="0" y="144"/>
                        </a:cubicBezTo>
                        <a:cubicBezTo>
                          <a:pt x="0" y="171"/>
                          <a:pt x="12" y="195"/>
                          <a:pt x="30" y="211"/>
                        </a:cubicBezTo>
                        <a:cubicBezTo>
                          <a:pt x="30" y="288"/>
                          <a:pt x="30" y="288"/>
                          <a:pt x="30" y="288"/>
                        </a:cubicBezTo>
                        <a:cubicBezTo>
                          <a:pt x="150" y="288"/>
                          <a:pt x="150" y="288"/>
                          <a:pt x="150" y="288"/>
                        </a:cubicBezTo>
                        <a:cubicBezTo>
                          <a:pt x="150" y="211"/>
                          <a:pt x="150" y="211"/>
                          <a:pt x="150" y="211"/>
                        </a:cubicBezTo>
                        <a:cubicBezTo>
                          <a:pt x="169" y="194"/>
                          <a:pt x="180" y="171"/>
                          <a:pt x="180" y="144"/>
                        </a:cubicBezTo>
                        <a:close/>
                        <a:moveTo>
                          <a:pt x="22" y="144"/>
                        </a:moveTo>
                        <a:cubicBezTo>
                          <a:pt x="22" y="107"/>
                          <a:pt x="53" y="77"/>
                          <a:pt x="90" y="77"/>
                        </a:cubicBezTo>
                        <a:cubicBezTo>
                          <a:pt x="127" y="77"/>
                          <a:pt x="157" y="107"/>
                          <a:pt x="157" y="144"/>
                        </a:cubicBezTo>
                        <a:cubicBezTo>
                          <a:pt x="157" y="181"/>
                          <a:pt x="127" y="212"/>
                          <a:pt x="90" y="212"/>
                        </a:cubicBezTo>
                        <a:cubicBezTo>
                          <a:pt x="53" y="212"/>
                          <a:pt x="22" y="181"/>
                          <a:pt x="22" y="144"/>
                        </a:cubicBezTo>
                        <a:close/>
                      </a:path>
                    </a:pathLst>
                  </a:custGeom>
                  <a:solidFill>
                    <a:srgbClr val="405665"/>
                  </a:solidFill>
                  <a:ln>
                    <a:noFill/>
                  </a:ln>
                </p:spPr>
                <p:txBody>
                  <a:bodyPr vert="horz" wrap="square" lIns="91440" tIns="45720" rIns="91440" bIns="45720" numCol="1" anchor="t" anchorCtr="0" compatLnSpc="1"/>
                  <a:lstStyle/>
                  <a:p>
                    <a:endParaRPr lang="zh-CN" altLang="en-US"/>
                  </a:p>
                </p:txBody>
              </p:sp>
              <p:sp>
                <p:nvSpPr>
                  <p:cNvPr id="30" name="Freeform 342"/>
                  <p:cNvSpPr/>
                  <p:nvPr/>
                </p:nvSpPr>
                <p:spPr bwMode="auto">
                  <a:xfrm>
                    <a:off x="9151938" y="2969303"/>
                    <a:ext cx="53975" cy="80963"/>
                  </a:xfrm>
                  <a:custGeom>
                    <a:avLst/>
                    <a:gdLst>
                      <a:gd name="T0" fmla="*/ 2 w 55"/>
                      <a:gd name="T1" fmla="*/ 56 h 84"/>
                      <a:gd name="T2" fmla="*/ 43 w 55"/>
                      <a:gd name="T3" fmla="*/ 84 h 84"/>
                      <a:gd name="T4" fmla="*/ 45 w 55"/>
                      <a:gd name="T5" fmla="*/ 84 h 84"/>
                      <a:gd name="T6" fmla="*/ 46 w 55"/>
                      <a:gd name="T7" fmla="*/ 84 h 84"/>
                      <a:gd name="T8" fmla="*/ 49 w 55"/>
                      <a:gd name="T9" fmla="*/ 83 h 84"/>
                      <a:gd name="T10" fmla="*/ 54 w 55"/>
                      <a:gd name="T11" fmla="*/ 74 h 84"/>
                      <a:gd name="T12" fmla="*/ 53 w 55"/>
                      <a:gd name="T13" fmla="*/ 69 h 84"/>
                      <a:gd name="T14" fmla="*/ 17 w 55"/>
                      <a:gd name="T15" fmla="*/ 45 h 84"/>
                      <a:gd name="T16" fmla="*/ 17 w 55"/>
                      <a:gd name="T17" fmla="*/ 4 h 84"/>
                      <a:gd name="T18" fmla="*/ 16 w 55"/>
                      <a:gd name="T19" fmla="*/ 1 h 84"/>
                      <a:gd name="T20" fmla="*/ 13 w 55"/>
                      <a:gd name="T21" fmla="*/ 0 h 84"/>
                      <a:gd name="T22" fmla="*/ 3 w 55"/>
                      <a:gd name="T23" fmla="*/ 0 h 84"/>
                      <a:gd name="T24" fmla="*/ 1 w 55"/>
                      <a:gd name="T25" fmla="*/ 1 h 84"/>
                      <a:gd name="T26" fmla="*/ 0 w 55"/>
                      <a:gd name="T27" fmla="*/ 4 h 84"/>
                      <a:gd name="T28" fmla="*/ 0 w 55"/>
                      <a:gd name="T29" fmla="*/ 53 h 84"/>
                      <a:gd name="T30" fmla="*/ 1 w 55"/>
                      <a:gd name="T31" fmla="*/ 55 h 84"/>
                      <a:gd name="T32" fmla="*/ 2 w 55"/>
                      <a:gd name="T33" fmla="*/ 5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84">
                        <a:moveTo>
                          <a:pt x="2" y="56"/>
                        </a:moveTo>
                        <a:cubicBezTo>
                          <a:pt x="43" y="84"/>
                          <a:pt x="43" y="84"/>
                          <a:pt x="43" y="84"/>
                        </a:cubicBezTo>
                        <a:cubicBezTo>
                          <a:pt x="44" y="84"/>
                          <a:pt x="45" y="84"/>
                          <a:pt x="45" y="84"/>
                        </a:cubicBezTo>
                        <a:cubicBezTo>
                          <a:pt x="46" y="84"/>
                          <a:pt x="46" y="84"/>
                          <a:pt x="46" y="84"/>
                        </a:cubicBezTo>
                        <a:cubicBezTo>
                          <a:pt x="47" y="84"/>
                          <a:pt x="48" y="84"/>
                          <a:pt x="49" y="83"/>
                        </a:cubicBezTo>
                        <a:cubicBezTo>
                          <a:pt x="54" y="74"/>
                          <a:pt x="54" y="74"/>
                          <a:pt x="54" y="74"/>
                        </a:cubicBezTo>
                        <a:cubicBezTo>
                          <a:pt x="55" y="73"/>
                          <a:pt x="54" y="70"/>
                          <a:pt x="53" y="69"/>
                        </a:cubicBezTo>
                        <a:cubicBezTo>
                          <a:pt x="17" y="45"/>
                          <a:pt x="17" y="45"/>
                          <a:pt x="17" y="45"/>
                        </a:cubicBezTo>
                        <a:cubicBezTo>
                          <a:pt x="17" y="4"/>
                          <a:pt x="17" y="4"/>
                          <a:pt x="17" y="4"/>
                        </a:cubicBezTo>
                        <a:cubicBezTo>
                          <a:pt x="17" y="3"/>
                          <a:pt x="17" y="2"/>
                          <a:pt x="16" y="1"/>
                        </a:cubicBezTo>
                        <a:cubicBezTo>
                          <a:pt x="15" y="0"/>
                          <a:pt x="14" y="0"/>
                          <a:pt x="13" y="0"/>
                        </a:cubicBezTo>
                        <a:cubicBezTo>
                          <a:pt x="3" y="0"/>
                          <a:pt x="3" y="0"/>
                          <a:pt x="3" y="0"/>
                        </a:cubicBezTo>
                        <a:cubicBezTo>
                          <a:pt x="2" y="0"/>
                          <a:pt x="1" y="0"/>
                          <a:pt x="1" y="1"/>
                        </a:cubicBezTo>
                        <a:cubicBezTo>
                          <a:pt x="0" y="2"/>
                          <a:pt x="0" y="3"/>
                          <a:pt x="0" y="4"/>
                        </a:cubicBezTo>
                        <a:cubicBezTo>
                          <a:pt x="0" y="53"/>
                          <a:pt x="0" y="53"/>
                          <a:pt x="0" y="53"/>
                        </a:cubicBezTo>
                        <a:cubicBezTo>
                          <a:pt x="0" y="54"/>
                          <a:pt x="0" y="55"/>
                          <a:pt x="1" y="55"/>
                        </a:cubicBezTo>
                        <a:cubicBezTo>
                          <a:pt x="1" y="56"/>
                          <a:pt x="1" y="56"/>
                          <a:pt x="2" y="56"/>
                        </a:cubicBezTo>
                        <a:close/>
                      </a:path>
                    </a:pathLst>
                  </a:custGeom>
                  <a:solidFill>
                    <a:srgbClr val="405665"/>
                  </a:solidFill>
                  <a:ln>
                    <a:noFill/>
                  </a:ln>
                </p:spPr>
                <p:txBody>
                  <a:bodyPr vert="horz" wrap="square" lIns="91440" tIns="45720" rIns="91440" bIns="45720" numCol="1" anchor="t" anchorCtr="0" compatLnSpc="1"/>
                  <a:lstStyle/>
                  <a:p>
                    <a:endParaRPr lang="zh-CN" altLang="en-US"/>
                  </a:p>
                </p:txBody>
              </p:sp>
            </p:grpSp>
            <p:sp>
              <p:nvSpPr>
                <p:cNvPr id="31" name="文本框 30"/>
                <p:cNvSpPr txBox="1"/>
                <p:nvPr/>
              </p:nvSpPr>
              <p:spPr>
                <a:xfrm>
                  <a:off x="1041400" y="660400"/>
                  <a:ext cx="889000" cy="306732"/>
                </a:xfrm>
                <a:prstGeom prst="rect">
                  <a:avLst/>
                </a:prstGeom>
                <a:noFill/>
              </p:spPr>
              <p:txBody>
                <a:bodyPr wrap="square" rtlCol="0">
                  <a:spAutoFit/>
                </a:bodyPr>
                <a:lstStyle/>
                <a:p>
                  <a:r>
                    <a:rPr kumimoji="1" lang="zh-CN" altLang="zh-CN" sz="1400" dirty="0">
                      <a:latin typeface="微软雅黑" panose="020B0503020204020204" charset="-122"/>
                      <a:ea typeface="微软雅黑" panose="020B0503020204020204" charset="-122"/>
                      <a:cs typeface="微软雅黑" panose="020B0503020204020204" charset="-122"/>
                    </a:rPr>
                    <a:t>1</a:t>
                  </a:r>
                  <a:r>
                    <a:rPr kumimoji="1" lang="en-US" altLang="zh-CN" sz="1400" dirty="0">
                      <a:latin typeface="微软雅黑" panose="020B0503020204020204" charset="-122"/>
                      <a:ea typeface="微软雅黑" panose="020B0503020204020204" charset="-122"/>
                      <a:cs typeface="微软雅黑" panose="020B0503020204020204" charset="-122"/>
                    </a:rPr>
                    <a:t>3</a:t>
                  </a:r>
                  <a:r>
                    <a:rPr kumimoji="1" lang="zh-CN" altLang="en-US" sz="1400" dirty="0">
                      <a:latin typeface="微软雅黑" panose="020B0503020204020204" charset="-122"/>
                      <a:ea typeface="微软雅黑" panose="020B0503020204020204" charset="-122"/>
                      <a:cs typeface="微软雅黑" panose="020B0503020204020204" charset="-122"/>
                    </a:rPr>
                    <a:t>：</a:t>
                  </a:r>
                  <a:r>
                    <a:rPr kumimoji="1" lang="en-US" altLang="zh-CN" sz="1400" dirty="0">
                      <a:latin typeface="微软雅黑" panose="020B0503020204020204" charset="-122"/>
                      <a:ea typeface="微软雅黑" panose="020B0503020204020204" charset="-122"/>
                      <a:cs typeface="微软雅黑" panose="020B0503020204020204" charset="-122"/>
                    </a:rPr>
                    <a:t>30</a:t>
                  </a:r>
                </a:p>
              </p:txBody>
            </p:sp>
            <p:cxnSp>
              <p:nvCxnSpPr>
                <p:cNvPr id="32" name="直线连接符 106"/>
                <p:cNvCxnSpPr/>
                <p:nvPr/>
              </p:nvCxnSpPr>
              <p:spPr>
                <a:xfrm>
                  <a:off x="1501775" y="1010330"/>
                  <a:ext cx="1089025" cy="7936"/>
                </a:xfrm>
                <a:prstGeom prst="line">
                  <a:avLst/>
                </a:prstGeom>
              </p:spPr>
              <p:style>
                <a:lnRef idx="2">
                  <a:schemeClr val="accent1"/>
                </a:lnRef>
                <a:fillRef idx="0">
                  <a:schemeClr val="accent1"/>
                </a:fillRef>
                <a:effectRef idx="1">
                  <a:schemeClr val="accent1"/>
                </a:effectRef>
                <a:fontRef idx="minor">
                  <a:schemeClr val="tx1"/>
                </a:fontRef>
              </p:style>
            </p:cxnSp>
          </p:grpSp>
          <p:sp>
            <p:nvSpPr>
              <p:cNvPr id="129" name="矩形 128"/>
              <p:cNvSpPr/>
              <p:nvPr/>
            </p:nvSpPr>
            <p:spPr>
              <a:xfrm>
                <a:off x="4206" y="4478"/>
                <a:ext cx="1610" cy="727"/>
              </a:xfrm>
              <a:prstGeom prst="rect">
                <a:avLst/>
              </a:prstGeom>
              <a:solidFill>
                <a:srgbClr val="5E8D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zh-CN" altLang="en-US" sz="1200" dirty="0">
                    <a:latin typeface="微软雅黑" panose="020B0503020204020204" charset="-122"/>
                    <a:ea typeface="微软雅黑" panose="020B0503020204020204" charset="-122"/>
                    <a:cs typeface="微软雅黑" panose="020B0503020204020204" charset="-122"/>
                  </a:rPr>
                  <a:t>Orientation</a:t>
                </a:r>
              </a:p>
            </p:txBody>
          </p:sp>
          <p:sp>
            <p:nvSpPr>
              <p:cNvPr id="130" name="矩形 129"/>
              <p:cNvSpPr/>
              <p:nvPr/>
            </p:nvSpPr>
            <p:spPr>
              <a:xfrm>
                <a:off x="7806" y="4461"/>
                <a:ext cx="2570" cy="727"/>
              </a:xfrm>
              <a:prstGeom prst="rect">
                <a:avLst/>
              </a:prstGeom>
              <a:solidFill>
                <a:srgbClr val="5E8D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sz="1200" dirty="0">
                    <a:latin typeface="微软雅黑" panose="020B0503020204020204" charset="-122"/>
                    <a:ea typeface="微软雅黑" panose="020B0503020204020204" charset="-122"/>
                    <a:cs typeface="微软雅黑" panose="020B0503020204020204" charset="-122"/>
                  </a:rPr>
                  <a:t>Buddy Exchange Activity</a:t>
                </a:r>
              </a:p>
            </p:txBody>
          </p:sp>
          <p:sp>
            <p:nvSpPr>
              <p:cNvPr id="131" name="矩形 130"/>
              <p:cNvSpPr/>
              <p:nvPr/>
            </p:nvSpPr>
            <p:spPr>
              <a:xfrm>
                <a:off x="4194" y="5754"/>
                <a:ext cx="1746" cy="727"/>
              </a:xfrm>
              <a:prstGeom prst="rect">
                <a:avLst/>
              </a:prstGeom>
              <a:solidFill>
                <a:srgbClr val="5E8D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zh-CN" altLang="en-US" sz="1200" dirty="0">
                    <a:latin typeface="微软雅黑" panose="020B0503020204020204" charset="-122"/>
                    <a:ea typeface="微软雅黑" panose="020B0503020204020204" charset="-122"/>
                    <a:cs typeface="微软雅黑" panose="020B0503020204020204" charset="-122"/>
                  </a:rPr>
                  <a:t>Introduction to SDGs</a:t>
                </a:r>
              </a:p>
            </p:txBody>
          </p:sp>
          <p:sp>
            <p:nvSpPr>
              <p:cNvPr id="132" name="矩形 131"/>
              <p:cNvSpPr/>
              <p:nvPr/>
            </p:nvSpPr>
            <p:spPr>
              <a:xfrm>
                <a:off x="8046" y="5761"/>
                <a:ext cx="2150" cy="727"/>
              </a:xfrm>
              <a:prstGeom prst="rect">
                <a:avLst/>
              </a:prstGeom>
              <a:solidFill>
                <a:srgbClr val="5E8D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zh-CN" altLang="en-US" sz="1200" dirty="0">
                    <a:latin typeface="微软雅黑" panose="020B0503020204020204" charset="-122"/>
                    <a:ea typeface="微软雅黑" panose="020B0503020204020204" charset="-122"/>
                    <a:cs typeface="微软雅黑" panose="020B0503020204020204" charset="-122"/>
                  </a:rPr>
                  <a:t>Field Tour </a:t>
                </a:r>
              </a:p>
              <a:p>
                <a:pPr algn="ctr"/>
                <a:r>
                  <a:rPr kumimoji="1" lang="zh-CN" altLang="en-US" sz="1200" dirty="0">
                    <a:latin typeface="微软雅黑" panose="020B0503020204020204" charset="-122"/>
                    <a:ea typeface="微软雅黑" panose="020B0503020204020204" charset="-122"/>
                    <a:cs typeface="微软雅黑" panose="020B0503020204020204" charset="-122"/>
                  </a:rPr>
                  <a:t>with Buddies</a:t>
                </a:r>
              </a:p>
            </p:txBody>
          </p:sp>
          <p:sp>
            <p:nvSpPr>
              <p:cNvPr id="150" name="矩形 149"/>
              <p:cNvSpPr/>
              <p:nvPr/>
            </p:nvSpPr>
            <p:spPr>
              <a:xfrm>
                <a:off x="4193" y="7021"/>
                <a:ext cx="1565" cy="727"/>
              </a:xfrm>
              <a:prstGeom prst="rect">
                <a:avLst/>
              </a:prstGeom>
              <a:solidFill>
                <a:srgbClr val="5E8D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zh-CN" altLang="en-US" sz="1200" dirty="0">
                    <a:latin typeface="微软雅黑" panose="020B0503020204020204" charset="-122"/>
                    <a:ea typeface="微软雅黑" panose="020B0503020204020204" charset="-122"/>
                    <a:cs typeface="微软雅黑" panose="020B0503020204020204" charset="-122"/>
                  </a:rPr>
                  <a:t>Theme 1</a:t>
                </a:r>
              </a:p>
            </p:txBody>
          </p:sp>
          <p:sp>
            <p:nvSpPr>
              <p:cNvPr id="151" name="矩形 150"/>
              <p:cNvSpPr/>
              <p:nvPr/>
            </p:nvSpPr>
            <p:spPr>
              <a:xfrm>
                <a:off x="8285" y="7001"/>
                <a:ext cx="1610" cy="727"/>
              </a:xfrm>
              <a:prstGeom prst="rect">
                <a:avLst/>
              </a:prstGeom>
              <a:solidFill>
                <a:srgbClr val="5E8D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zh-CN" altLang="en-US" sz="1200" dirty="0">
                    <a:latin typeface="微软雅黑" panose="020B0503020204020204" charset="-122"/>
                    <a:ea typeface="微软雅黑" panose="020B0503020204020204" charset="-122"/>
                    <a:cs typeface="微软雅黑" panose="020B0503020204020204" charset="-122"/>
                  </a:rPr>
                  <a:t>Theme 1</a:t>
                </a:r>
              </a:p>
            </p:txBody>
          </p:sp>
          <p:sp>
            <p:nvSpPr>
              <p:cNvPr id="156" name="矩形 155"/>
              <p:cNvSpPr/>
              <p:nvPr/>
            </p:nvSpPr>
            <p:spPr>
              <a:xfrm>
                <a:off x="4194" y="8048"/>
                <a:ext cx="1610" cy="727"/>
              </a:xfrm>
              <a:prstGeom prst="rect">
                <a:avLst/>
              </a:prstGeom>
              <a:solidFill>
                <a:srgbClr val="5E8D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zh-CN" altLang="en-US" sz="1200" dirty="0">
                    <a:latin typeface="微软雅黑" panose="020B0503020204020204" charset="-122"/>
                    <a:ea typeface="微软雅黑" panose="020B0503020204020204" charset="-122"/>
                    <a:cs typeface="微软雅黑" panose="020B0503020204020204" charset="-122"/>
                  </a:rPr>
                  <a:t>Theme 2</a:t>
                </a:r>
              </a:p>
            </p:txBody>
          </p:sp>
          <p:sp>
            <p:nvSpPr>
              <p:cNvPr id="167" name="矩形 166"/>
              <p:cNvSpPr/>
              <p:nvPr/>
            </p:nvSpPr>
            <p:spPr>
              <a:xfrm>
                <a:off x="4134" y="9001"/>
                <a:ext cx="2622" cy="727"/>
              </a:xfrm>
              <a:prstGeom prst="rect">
                <a:avLst/>
              </a:prstGeom>
              <a:solidFill>
                <a:srgbClr val="5E8D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zh-CN" sz="1200" dirty="0">
                    <a:latin typeface="微软雅黑" panose="020B0503020204020204" charset="-122"/>
                    <a:ea typeface="微软雅黑" panose="020B0503020204020204" charset="-122"/>
                    <a:cs typeface="微软雅黑" panose="020B0503020204020204" charset="-122"/>
                  </a:rPr>
                  <a:t>Group Discussion and Presentation Preparation</a:t>
                </a:r>
              </a:p>
            </p:txBody>
          </p:sp>
          <p:sp>
            <p:nvSpPr>
              <p:cNvPr id="171" name="矩形 170"/>
              <p:cNvSpPr/>
              <p:nvPr/>
            </p:nvSpPr>
            <p:spPr>
              <a:xfrm>
                <a:off x="4108" y="9941"/>
                <a:ext cx="1973" cy="727"/>
              </a:xfrm>
              <a:prstGeom prst="rect">
                <a:avLst/>
              </a:prstGeom>
              <a:solidFill>
                <a:srgbClr val="5E8D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zh-CN" altLang="en-US" sz="1200" dirty="0">
                    <a:latin typeface="微软雅黑" panose="020B0503020204020204" charset="-122"/>
                    <a:ea typeface="微软雅黑" panose="020B0503020204020204" charset="-122"/>
                    <a:cs typeface="微软雅黑" panose="020B0503020204020204" charset="-122"/>
                  </a:rPr>
                  <a:t>Group Presentation</a:t>
                </a:r>
              </a:p>
            </p:txBody>
          </p:sp>
          <p:sp>
            <p:nvSpPr>
              <p:cNvPr id="172" name="矩形 171"/>
              <p:cNvSpPr/>
              <p:nvPr/>
            </p:nvSpPr>
            <p:spPr>
              <a:xfrm>
                <a:off x="8331" y="9887"/>
                <a:ext cx="3019" cy="727"/>
              </a:xfrm>
              <a:prstGeom prst="rect">
                <a:avLst/>
              </a:prstGeom>
              <a:solidFill>
                <a:srgbClr val="5E8D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zh-CN" altLang="en-US" sz="1200" dirty="0">
                    <a:latin typeface="微软雅黑" panose="020B0503020204020204" charset="-122"/>
                    <a:ea typeface="微软雅黑" panose="020B0503020204020204" charset="-122"/>
                    <a:cs typeface="微软雅黑" panose="020B0503020204020204" charset="-122"/>
                  </a:rPr>
                  <a:t>Completion Ceremony</a:t>
                </a:r>
              </a:p>
              <a:p>
                <a:pPr algn="ctr"/>
                <a:r>
                  <a:rPr kumimoji="1" lang="zh-CN" altLang="en-US" sz="900" dirty="0">
                    <a:latin typeface="微软雅黑" panose="020B0503020204020204" charset="-122"/>
                    <a:ea typeface="微软雅黑" panose="020B0503020204020204" charset="-122"/>
                    <a:cs typeface="微软雅黑" panose="020B0503020204020204" charset="-122"/>
                  </a:rPr>
                  <a:t>Graduate School Info Session</a:t>
                </a:r>
              </a:p>
            </p:txBody>
          </p:sp>
          <p:sp>
            <p:nvSpPr>
              <p:cNvPr id="45" name="矩形 44"/>
              <p:cNvSpPr/>
              <p:nvPr/>
            </p:nvSpPr>
            <p:spPr>
              <a:xfrm>
                <a:off x="8286" y="8048"/>
                <a:ext cx="1610" cy="727"/>
              </a:xfrm>
              <a:prstGeom prst="rect">
                <a:avLst/>
              </a:prstGeom>
              <a:solidFill>
                <a:srgbClr val="5E8D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zh-CN" altLang="en-US" sz="1200" dirty="0">
                    <a:latin typeface="微软雅黑" panose="020B0503020204020204" charset="-122"/>
                    <a:ea typeface="微软雅黑" panose="020B0503020204020204" charset="-122"/>
                    <a:cs typeface="微软雅黑" panose="020B0503020204020204" charset="-122"/>
                  </a:rPr>
                  <a:t>Theme 2</a:t>
                </a:r>
              </a:p>
            </p:txBody>
          </p:sp>
        </p:grpSp>
      </p:grpSp>
      <p:sp>
        <p:nvSpPr>
          <p:cNvPr id="46" name="矩形 45"/>
          <p:cNvSpPr/>
          <p:nvPr/>
        </p:nvSpPr>
        <p:spPr>
          <a:xfrm>
            <a:off x="7230110" y="2400300"/>
            <a:ext cx="3581400" cy="4406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9" name="図 8" descr="Yusuke Toyoda at Ritsumeikan University"/>
          <p:cNvPicPr>
            <a:picLocks noChangeAspect="1" noChangeArrowheads="1"/>
          </p:cNvPicPr>
          <p:nvPr/>
        </p:nvPicPr>
        <p:blipFill>
          <a:blip r:embed="rId3" cstate="print">
            <a:extLst>
              <a:ext uri="{28A0092B-C50C-407E-A947-70E740481C1C}">
                <a14:useLocalDpi xmlns:a14="http://schemas.microsoft.com/office/drawing/2010/main" val="0"/>
              </a:ext>
            </a:extLst>
          </a:blip>
          <a:srcRect l="21760" r="21760"/>
          <a:stretch>
            <a:fillRect/>
          </a:stretch>
        </p:blipFill>
        <p:spPr>
          <a:xfrm>
            <a:off x="3073718" y="3036570"/>
            <a:ext cx="679566" cy="676800"/>
          </a:xfrm>
          <a:prstGeom prst="rect">
            <a:avLst/>
          </a:prstGeom>
          <a:noFill/>
          <a:ln>
            <a:noFill/>
          </a:ln>
        </p:spPr>
      </p:pic>
      <p:pic>
        <p:nvPicPr>
          <p:cNvPr id="50" name="図 2" descr="Fitrio ASHARDIONO | Professor (Assistant) | Doctor of Philosophy |  Ritsumeikan University, Kyoto | College of Policy Scien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5664518" y="3836988"/>
            <a:ext cx="676800" cy="676800"/>
          </a:xfrm>
          <a:prstGeom prst="rect">
            <a:avLst/>
          </a:prstGeom>
          <a:noFill/>
          <a:ln>
            <a:noFill/>
          </a:ln>
        </p:spPr>
      </p:pic>
      <p:sp>
        <p:nvSpPr>
          <p:cNvPr id="51" name="文本框 50"/>
          <p:cNvSpPr txBox="1"/>
          <p:nvPr/>
        </p:nvSpPr>
        <p:spPr>
          <a:xfrm>
            <a:off x="6430010" y="3858895"/>
            <a:ext cx="4724400" cy="645160"/>
          </a:xfrm>
          <a:prstGeom prst="rect">
            <a:avLst/>
          </a:prstGeom>
          <a:noFill/>
        </p:spPr>
        <p:txBody>
          <a:bodyPr wrap="square" rtlCol="0" anchor="t">
            <a:spAutoFit/>
          </a:bodyPr>
          <a:lstStyle/>
          <a:p>
            <a:pPr algn="l"/>
            <a:r>
              <a:rPr lang="en-US" altLang="zh-CN" sz="1200">
                <a:latin typeface="微软雅黑" panose="020B0503020204020204" charset="-122"/>
                <a:ea typeface="微软雅黑" panose="020B0503020204020204" charset="-122"/>
                <a:cs typeface="游明朝" charset="0"/>
                <a:sym typeface="+mn-ea"/>
              </a:rPr>
              <a:t>Theme:</a:t>
            </a:r>
          </a:p>
          <a:p>
            <a:pPr algn="l"/>
            <a:r>
              <a:rPr lang="en-US" altLang="zh-CN" sz="1200">
                <a:latin typeface="微软雅黑" panose="020B0503020204020204" charset="-122"/>
                <a:ea typeface="微软雅黑" panose="020B0503020204020204" charset="-122"/>
                <a:cs typeface="游明朝" charset="0"/>
                <a:sym typeface="+mn-ea"/>
              </a:rPr>
              <a:t>Towards Sustainable Urban Societies: </a:t>
            </a:r>
          </a:p>
          <a:p>
            <a:pPr algn="l"/>
            <a:r>
              <a:rPr lang="en-US" altLang="zh-CN" sz="1200">
                <a:latin typeface="微软雅黑" panose="020B0503020204020204" charset="-122"/>
                <a:ea typeface="微软雅黑" panose="020B0503020204020204" charset="-122"/>
                <a:cs typeface="游明朝" charset="0"/>
                <a:sym typeface="+mn-ea"/>
              </a:rPr>
              <a:t>Exploring the Potentials of Urban Agriculture</a:t>
            </a:r>
            <a:endParaRPr lang="zh-CN" altLang="en-US" sz="1200"/>
          </a:p>
        </p:txBody>
      </p:sp>
      <p:pic>
        <p:nvPicPr>
          <p:cNvPr id="52" name="図 3"/>
          <p:cNvPicPr>
            <a:picLocks noChangeAspect="1" noChangeArrowheads="1"/>
          </p:cNvPicPr>
          <p:nvPr/>
        </p:nvPicPr>
        <p:blipFill>
          <a:blip r:embed="rId5">
            <a:extLst>
              <a:ext uri="{28A0092B-C50C-407E-A947-70E740481C1C}">
                <a14:useLocalDpi xmlns:a14="http://schemas.microsoft.com/office/drawing/2010/main" val="0"/>
              </a:ext>
            </a:extLst>
          </a:blip>
          <a:srcRect l="753" r="753"/>
          <a:stretch/>
        </p:blipFill>
        <p:spPr>
          <a:xfrm>
            <a:off x="5661058" y="4529028"/>
            <a:ext cx="666607" cy="676800"/>
          </a:xfrm>
          <a:prstGeom prst="rect">
            <a:avLst/>
          </a:prstGeom>
          <a:noFill/>
          <a:ln>
            <a:noFill/>
          </a:ln>
        </p:spPr>
      </p:pic>
      <p:sp>
        <p:nvSpPr>
          <p:cNvPr id="53" name="文本框 52"/>
          <p:cNvSpPr txBox="1"/>
          <p:nvPr/>
        </p:nvSpPr>
        <p:spPr>
          <a:xfrm>
            <a:off x="6430010" y="4554855"/>
            <a:ext cx="4724400" cy="645160"/>
          </a:xfrm>
          <a:prstGeom prst="rect">
            <a:avLst/>
          </a:prstGeom>
          <a:noFill/>
        </p:spPr>
        <p:txBody>
          <a:bodyPr wrap="square" rtlCol="0" anchor="t">
            <a:spAutoFit/>
          </a:bodyPr>
          <a:lstStyle/>
          <a:p>
            <a:pPr algn="l"/>
            <a:r>
              <a:rPr lang="en-US" altLang="zh-CN" sz="1200">
                <a:latin typeface="微软雅黑" panose="020B0503020204020204" charset="-122"/>
                <a:ea typeface="微软雅黑" panose="020B0503020204020204" charset="-122"/>
                <a:cs typeface="游明朝" charset="0"/>
                <a:sym typeface="+mn-ea"/>
              </a:rPr>
              <a:t>Theme:</a:t>
            </a:r>
          </a:p>
          <a:p>
            <a:pPr algn="l"/>
            <a:r>
              <a:rPr lang="en-US" altLang="zh-CN" sz="1200">
                <a:latin typeface="微软雅黑" panose="020B0503020204020204" charset="-122"/>
                <a:ea typeface="微软雅黑" panose="020B0503020204020204" charset="-122"/>
                <a:cs typeface="游明朝" charset="0"/>
                <a:sym typeface="+mn-ea"/>
              </a:rPr>
              <a:t>Integrating SDGs in Scenario Planning for Global Expansion:</a:t>
            </a:r>
          </a:p>
          <a:p>
            <a:pPr algn="l"/>
            <a:r>
              <a:rPr lang="en-US" altLang="zh-CN" sz="1200">
                <a:latin typeface="微软雅黑" panose="020B0503020204020204" charset="-122"/>
                <a:ea typeface="微软雅黑" panose="020B0503020204020204" charset="-122"/>
                <a:cs typeface="游明朝" charset="0"/>
                <a:sym typeface="+mn-ea"/>
              </a:rPr>
              <a:t> The Case of Machi Koba (Micro-enterprise)</a:t>
            </a:r>
            <a:endParaRPr lang="zh-CN" altLang="en-US" sz="1200"/>
          </a:p>
        </p:txBody>
      </p:sp>
      <p:pic>
        <p:nvPicPr>
          <p:cNvPr id="60" name="图片 59"/>
          <p:cNvPicPr>
            <a:picLocks noChangeAspect="1"/>
          </p:cNvPicPr>
          <p:nvPr/>
        </p:nvPicPr>
        <p:blipFill>
          <a:blip r:embed="rId6"/>
          <a:stretch>
            <a:fillRect/>
          </a:stretch>
        </p:blipFill>
        <p:spPr>
          <a:xfrm>
            <a:off x="48260" y="57150"/>
            <a:ext cx="2238375" cy="571500"/>
          </a:xfrm>
          <a:prstGeom prst="rect">
            <a:avLst/>
          </a:prstGeom>
        </p:spPr>
      </p:pic>
      <p:sp>
        <p:nvSpPr>
          <p:cNvPr id="63" name="文本框 62"/>
          <p:cNvSpPr txBox="1"/>
          <p:nvPr/>
        </p:nvSpPr>
        <p:spPr>
          <a:xfrm>
            <a:off x="3441700" y="149225"/>
            <a:ext cx="5080000" cy="460375"/>
          </a:xfrm>
          <a:prstGeom prst="rect">
            <a:avLst/>
          </a:prstGeom>
          <a:noFill/>
          <a:ln w="9525">
            <a:noFill/>
          </a:ln>
        </p:spPr>
        <p:txBody>
          <a:bodyPr>
            <a:spAutoFit/>
          </a:bodyPr>
          <a:lstStyle/>
          <a:p>
            <a:pPr marL="0" indent="0" algn="l"/>
            <a:r>
              <a:rPr lang="en-US" altLang="zh-CN" sz="2400" b="0">
                <a:latin typeface="游明朝" charset="0"/>
                <a:cs typeface="游明朝" charset="0"/>
              </a:rPr>
              <a:t>Schedule</a:t>
            </a:r>
          </a:p>
        </p:txBody>
      </p:sp>
      <p:sp>
        <p:nvSpPr>
          <p:cNvPr id="65" name="矩形 166">
            <a:extLst>
              <a:ext uri="{FF2B5EF4-FFF2-40B4-BE49-F238E27FC236}">
                <a16:creationId xmlns:a16="http://schemas.microsoft.com/office/drawing/2014/main" id="{897C8767-A14D-4FCB-A2DE-5B961BA39FDA}"/>
              </a:ext>
            </a:extLst>
          </p:cNvPr>
          <p:cNvSpPr/>
          <p:nvPr/>
        </p:nvSpPr>
        <p:spPr>
          <a:xfrm>
            <a:off x="3618546" y="5313045"/>
            <a:ext cx="2811463" cy="461645"/>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zh-CN" sz="1200" dirty="0">
                <a:latin typeface="微软雅黑" panose="020B0503020204020204" charset="-122"/>
                <a:ea typeface="微软雅黑" panose="020B0503020204020204" charset="-122"/>
                <a:cs typeface="微软雅黑" panose="020B0503020204020204" charset="-122"/>
              </a:rPr>
              <a:t>Group Discussion and Presentation Preparation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1607820"/>
            <a:ext cx="4667250" cy="2143125"/>
          </a:xfrm>
          <a:prstGeom prst="rect">
            <a:avLst/>
          </a:prstGeom>
        </p:spPr>
      </p:pic>
      <p:sp>
        <p:nvSpPr>
          <p:cNvPr id="100" name="文本框 99"/>
          <p:cNvSpPr txBox="1"/>
          <p:nvPr/>
        </p:nvSpPr>
        <p:spPr>
          <a:xfrm>
            <a:off x="0" y="1125220"/>
            <a:ext cx="4344035" cy="306705"/>
          </a:xfrm>
          <a:prstGeom prst="rect">
            <a:avLst/>
          </a:prstGeom>
          <a:noFill/>
          <a:ln w="9525">
            <a:noFill/>
          </a:ln>
        </p:spPr>
        <p:txBody>
          <a:bodyPr wrap="square">
            <a:spAutoFit/>
          </a:bodyPr>
          <a:lstStyle/>
          <a:p>
            <a:pPr indent="0"/>
            <a:r>
              <a:rPr lang="en-US" altLang="zh-CN" sz="1400" b="0">
                <a:latin typeface="游ゴシック Light" charset="0"/>
                <a:cs typeface="游ゴシック Light" charset="0"/>
              </a:rPr>
              <a:t>Course1:     Introduction to SDGs</a:t>
            </a:r>
            <a:endParaRPr lang="zh-CN" altLang="en-US"/>
          </a:p>
        </p:txBody>
      </p:sp>
      <p:sp>
        <p:nvSpPr>
          <p:cNvPr id="6" name="文本框 5"/>
          <p:cNvSpPr txBox="1"/>
          <p:nvPr/>
        </p:nvSpPr>
        <p:spPr>
          <a:xfrm>
            <a:off x="5003800" y="1431925"/>
            <a:ext cx="5080000" cy="2676525"/>
          </a:xfrm>
          <a:prstGeom prst="rect">
            <a:avLst/>
          </a:prstGeom>
          <a:noFill/>
          <a:ln w="9525">
            <a:noFill/>
          </a:ln>
        </p:spPr>
        <p:txBody>
          <a:bodyPr>
            <a:spAutoFit/>
          </a:bodyPr>
          <a:lstStyle/>
          <a:p>
            <a:pPr indent="0"/>
            <a:r>
              <a:rPr lang="en-US" altLang="zh-CN" sz="1400" b="1">
                <a:latin typeface="游明朝" charset="0"/>
                <a:cs typeface="游明朝" charset="0"/>
              </a:rPr>
              <a:t>O</a:t>
            </a:r>
            <a:r>
              <a:rPr lang="en-US" altLang="zh-CN" sz="1400" b="1">
                <a:latin typeface="游ゴシック Light" charset="0"/>
                <a:cs typeface="游ゴシック Light" charset="0"/>
              </a:rPr>
              <a:t>utline:</a:t>
            </a:r>
            <a:endParaRPr lang="en-US" altLang="zh-CN" sz="1400" b="0">
              <a:latin typeface="游ゴシック Light" charset="0"/>
              <a:cs typeface="游ゴシック Light" charset="0"/>
            </a:endParaRPr>
          </a:p>
          <a:p>
            <a:pPr indent="0"/>
            <a:r>
              <a:rPr lang="en-US" altLang="zh-CN" sz="1400" b="0">
                <a:latin typeface="游ゴシック Light" charset="0"/>
                <a:cs typeface="游ゴシック Light" charset="0"/>
              </a:rPr>
              <a:t>The SDGs (Sustainable Development Goals) was set up by the United Nations General Assembly in 2015 to be achieved by 2030. Active stakeholders to achieve the SDGs include not only governments but also the private sector and citizens in general. While the goals cover a variety of aspects of our societies, this lecture pays special attention to food security and CO</a:t>
            </a:r>
            <a:r>
              <a:rPr lang="en-US" altLang="zh-CN" sz="1400" b="0" baseline="-25000">
                <a:latin typeface="游ゴシック Light" charset="0"/>
                <a:cs typeface="游ゴシック Light" charset="0"/>
              </a:rPr>
              <a:t>2</a:t>
            </a:r>
            <a:r>
              <a:rPr lang="en-US" altLang="zh-CN" sz="1400" b="0">
                <a:latin typeface="游ゴシック Light" charset="0"/>
                <a:cs typeface="游ゴシック Light" charset="0"/>
              </a:rPr>
              <a:t> reduction, both of which are urgent issues all over the world. The lecture introduces the background and structure of the SDGs and how it contributes to these issues by involving a variety of stakeholders.</a:t>
            </a:r>
            <a:endParaRPr lang="zh-CN" altLang="en-US" sz="1400"/>
          </a:p>
        </p:txBody>
      </p:sp>
      <p:sp>
        <p:nvSpPr>
          <p:cNvPr id="7" name="文本框 6"/>
          <p:cNvSpPr txBox="1"/>
          <p:nvPr/>
        </p:nvSpPr>
        <p:spPr>
          <a:xfrm>
            <a:off x="0" y="4471968"/>
            <a:ext cx="6884035" cy="954107"/>
          </a:xfrm>
          <a:prstGeom prst="rect">
            <a:avLst/>
          </a:prstGeom>
          <a:noFill/>
          <a:ln w="9525">
            <a:noFill/>
          </a:ln>
        </p:spPr>
        <p:txBody>
          <a:bodyPr wrap="square">
            <a:spAutoFit/>
          </a:bodyPr>
          <a:lstStyle/>
          <a:p>
            <a:pPr marL="0" indent="0" algn="l"/>
            <a:r>
              <a:rPr lang="en-US" altLang="zh-CN" sz="1400" b="1" dirty="0">
                <a:latin typeface="游明朝" charset="0"/>
                <a:cs typeface="游明朝" charset="0"/>
              </a:rPr>
              <a:t>S</a:t>
            </a:r>
            <a:r>
              <a:rPr lang="en-US" altLang="zh-CN" sz="1400" b="1" dirty="0">
                <a:latin typeface="游ゴシック Light" charset="0"/>
                <a:cs typeface="游ゴシック Light" charset="0"/>
              </a:rPr>
              <a:t>tudent Attainment Objectives:</a:t>
            </a:r>
            <a:endParaRPr lang="en-US" altLang="zh-CN" sz="1400" b="0" dirty="0">
              <a:latin typeface="游ゴシック Light" charset="0"/>
              <a:cs typeface="游ゴシック Light" charset="0"/>
            </a:endParaRPr>
          </a:p>
          <a:p>
            <a:pPr marL="0" indent="0" algn="l"/>
            <a:r>
              <a:rPr lang="en-US" altLang="zh-CN" sz="1400" b="0" dirty="0">
                <a:latin typeface="游ゴシック Light" charset="0"/>
                <a:cs typeface="游ゴシック Light" charset="0"/>
              </a:rPr>
              <a:t>1. To understand the details of the SDGs for food security and CO</a:t>
            </a:r>
            <a:r>
              <a:rPr lang="en-US" altLang="zh-CN" sz="1400" b="0" baseline="-25000" dirty="0">
                <a:latin typeface="游ゴシック Light" charset="0"/>
                <a:cs typeface="游ゴシック Light" charset="0"/>
              </a:rPr>
              <a:t>2</a:t>
            </a:r>
            <a:r>
              <a:rPr lang="en-US" altLang="zh-CN" sz="1400" b="0" dirty="0">
                <a:latin typeface="游ゴシック Light" charset="0"/>
                <a:cs typeface="游ゴシック Light" charset="0"/>
              </a:rPr>
              <a:t> reduction.</a:t>
            </a:r>
          </a:p>
          <a:p>
            <a:pPr marL="0" indent="0" algn="l"/>
            <a:endParaRPr lang="en-US" altLang="zh-CN" sz="1400" b="0" dirty="0">
              <a:latin typeface="游ゴシック Light" charset="0"/>
              <a:cs typeface="游ゴシック Light" charset="0"/>
            </a:endParaRPr>
          </a:p>
          <a:p>
            <a:pPr marL="0" indent="0" algn="l"/>
            <a:r>
              <a:rPr lang="en-US" altLang="zh-CN" sz="1400" b="0" dirty="0">
                <a:latin typeface="游ゴシック Light" charset="0"/>
                <a:cs typeface="游ゴシック Light" charset="0"/>
              </a:rPr>
              <a:t>2. To grasp what the major stakeholders should do for achieving the SDGs.</a:t>
            </a:r>
            <a:endParaRPr lang="zh-CN" altLang="en-US" sz="1400" dirty="0"/>
          </a:p>
        </p:txBody>
      </p:sp>
      <p:pic>
        <p:nvPicPr>
          <p:cNvPr id="60" name="图片 59"/>
          <p:cNvPicPr>
            <a:picLocks noChangeAspect="1"/>
          </p:cNvPicPr>
          <p:nvPr/>
        </p:nvPicPr>
        <p:blipFill>
          <a:blip r:embed="rId3"/>
          <a:stretch>
            <a:fillRect/>
          </a:stretch>
        </p:blipFill>
        <p:spPr>
          <a:xfrm>
            <a:off x="48260" y="57150"/>
            <a:ext cx="2238375" cy="571500"/>
          </a:xfrm>
          <a:prstGeom prst="rect">
            <a:avLst/>
          </a:prstGeom>
        </p:spPr>
      </p:pic>
      <p:sp>
        <p:nvSpPr>
          <p:cNvPr id="11" name="文本框 10"/>
          <p:cNvSpPr txBox="1"/>
          <p:nvPr/>
        </p:nvSpPr>
        <p:spPr>
          <a:xfrm>
            <a:off x="3441700" y="149225"/>
            <a:ext cx="5080000" cy="460375"/>
          </a:xfrm>
          <a:prstGeom prst="rect">
            <a:avLst/>
          </a:prstGeom>
          <a:noFill/>
          <a:ln w="9525">
            <a:noFill/>
          </a:ln>
        </p:spPr>
        <p:txBody>
          <a:bodyPr>
            <a:spAutoFit/>
          </a:bodyPr>
          <a:lstStyle/>
          <a:p>
            <a:pPr marL="0" indent="0" algn="l"/>
            <a:r>
              <a:rPr lang="en-US" altLang="zh-CN" sz="2400" b="0">
                <a:latin typeface="游明朝" charset="0"/>
                <a:cs typeface="游明朝" charset="0"/>
              </a:rPr>
              <a:t>Course Description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38100" y="1644650"/>
            <a:ext cx="4069800" cy="2142000"/>
          </a:xfrm>
          <a:prstGeom prst="rect">
            <a:avLst/>
          </a:prstGeom>
        </p:spPr>
      </p:pic>
      <p:sp>
        <p:nvSpPr>
          <p:cNvPr id="100" name="文本框 99"/>
          <p:cNvSpPr txBox="1"/>
          <p:nvPr/>
        </p:nvSpPr>
        <p:spPr>
          <a:xfrm>
            <a:off x="0" y="1125220"/>
            <a:ext cx="5420995" cy="521970"/>
          </a:xfrm>
          <a:prstGeom prst="rect">
            <a:avLst/>
          </a:prstGeom>
          <a:noFill/>
          <a:ln w="9525">
            <a:noFill/>
          </a:ln>
        </p:spPr>
        <p:txBody>
          <a:bodyPr wrap="square">
            <a:spAutoFit/>
          </a:bodyPr>
          <a:lstStyle/>
          <a:p>
            <a:pPr indent="0"/>
            <a:r>
              <a:rPr lang="en-US" altLang="zh-CN" sz="1400" b="0">
                <a:latin typeface="游ゴシック Light" charset="0"/>
                <a:cs typeface="游ゴシック Light" charset="0"/>
              </a:rPr>
              <a:t>Course2:     Towards Sustainable Urban Societies:</a:t>
            </a:r>
          </a:p>
          <a:p>
            <a:pPr indent="0"/>
            <a:r>
              <a:rPr lang="en-US" altLang="zh-CN" sz="1400" b="0">
                <a:latin typeface="游ゴシック Light" charset="0"/>
                <a:cs typeface="游ゴシック Light" charset="0"/>
              </a:rPr>
              <a:t>                  Exploring the Potentials of Urban Agriculture</a:t>
            </a:r>
          </a:p>
        </p:txBody>
      </p:sp>
      <p:sp>
        <p:nvSpPr>
          <p:cNvPr id="6" name="文本框 5"/>
          <p:cNvSpPr txBox="1"/>
          <p:nvPr/>
        </p:nvSpPr>
        <p:spPr>
          <a:xfrm>
            <a:off x="4344035" y="1653540"/>
            <a:ext cx="7513320" cy="2245360"/>
          </a:xfrm>
          <a:prstGeom prst="rect">
            <a:avLst/>
          </a:prstGeom>
          <a:noFill/>
          <a:ln w="9525">
            <a:noFill/>
          </a:ln>
        </p:spPr>
        <p:txBody>
          <a:bodyPr wrap="square">
            <a:spAutoFit/>
          </a:bodyPr>
          <a:lstStyle/>
          <a:p>
            <a:pPr indent="0"/>
            <a:r>
              <a:rPr lang="en-US" altLang="zh-CN" sz="1400" b="1">
                <a:latin typeface="游明朝" charset="0"/>
                <a:cs typeface="游明朝" charset="0"/>
              </a:rPr>
              <a:t>O</a:t>
            </a:r>
            <a:r>
              <a:rPr lang="en-US" altLang="zh-CN" sz="1400" b="1">
                <a:latin typeface="游ゴシック Light" charset="0"/>
                <a:cs typeface="游ゴシック Light" charset="0"/>
              </a:rPr>
              <a:t>utline:</a:t>
            </a:r>
            <a:endParaRPr lang="en-US" altLang="zh-CN" sz="1400" b="0">
              <a:latin typeface="游ゴシック Light" charset="0"/>
              <a:cs typeface="游ゴシック Light" charset="0"/>
            </a:endParaRPr>
          </a:p>
          <a:p>
            <a:pPr indent="0"/>
            <a:r>
              <a:rPr lang="en-US" altLang="zh-CN" sz="1400" b="0">
                <a:latin typeface="游ゴシック Light" charset="0"/>
                <a:cs typeface="游ゴシック Light" charset="0"/>
              </a:rPr>
              <a:t> Through this program, participants will be able to further understand the significance and potential benefits of urban agriculture to improve the socio-economic conditions as well as the wellbeing of urban dwellers. Urban agriculture also contributes in promoting sustainable cities and communities (SDG 11) with better food securities in urban settlements, ensuring sustainable consumption and production patterns (SDG 12) through increased production of local foods, and contributing to climate action (SDG 13) by reducing CO2 emission from agriculture production. In this program, impacts and challenges in urban agriculture practices in the urban community will be discussed through case study of urban farming in Ibaraki City, Osaka. </a:t>
            </a:r>
          </a:p>
        </p:txBody>
      </p:sp>
      <p:sp>
        <p:nvSpPr>
          <p:cNvPr id="7" name="文本框 6"/>
          <p:cNvSpPr txBox="1"/>
          <p:nvPr/>
        </p:nvSpPr>
        <p:spPr>
          <a:xfrm>
            <a:off x="48260" y="4306080"/>
            <a:ext cx="10170160" cy="1600438"/>
          </a:xfrm>
          <a:prstGeom prst="rect">
            <a:avLst/>
          </a:prstGeom>
          <a:noFill/>
          <a:ln w="9525">
            <a:noFill/>
          </a:ln>
        </p:spPr>
        <p:txBody>
          <a:bodyPr wrap="square">
            <a:spAutoFit/>
          </a:bodyPr>
          <a:lstStyle/>
          <a:p>
            <a:pPr marL="0" indent="0" algn="l"/>
            <a:r>
              <a:rPr lang="en-US" altLang="zh-CN" sz="1400" b="1" dirty="0">
                <a:latin typeface="游明朝" charset="0"/>
                <a:cs typeface="游明朝" charset="0"/>
              </a:rPr>
              <a:t>S</a:t>
            </a:r>
            <a:r>
              <a:rPr lang="en-US" altLang="zh-CN" sz="1400" b="1" dirty="0">
                <a:latin typeface="游ゴシック Light" charset="0"/>
                <a:cs typeface="游ゴシック Light" charset="0"/>
              </a:rPr>
              <a:t>tudent Attainment Objectives:</a:t>
            </a:r>
            <a:endParaRPr lang="en-US" altLang="zh-CN" sz="1400" b="0" dirty="0">
              <a:latin typeface="游ゴシック Light" charset="0"/>
              <a:cs typeface="游ゴシック Light" charset="0"/>
            </a:endParaRPr>
          </a:p>
          <a:p>
            <a:pPr marL="0" indent="0" algn="l"/>
            <a:r>
              <a:rPr lang="en-US" altLang="zh-CN" sz="1400" b="0" dirty="0">
                <a:latin typeface="游ゴシック Light" charset="0"/>
                <a:cs typeface="游ゴシック Light" charset="0"/>
              </a:rPr>
              <a:t>1.Participants will be able to understand the key factors in urban agriculture.</a:t>
            </a:r>
          </a:p>
          <a:p>
            <a:pPr marL="0" indent="0" algn="l"/>
            <a:endParaRPr lang="en-US" altLang="zh-CN" sz="1400" b="0" dirty="0">
              <a:latin typeface="游ゴシック Light" charset="0"/>
              <a:cs typeface="游ゴシック Light" charset="0"/>
            </a:endParaRPr>
          </a:p>
          <a:p>
            <a:pPr marL="0" indent="0" algn="l"/>
            <a:r>
              <a:rPr lang="en-US" altLang="zh-CN" sz="1400" b="0" dirty="0">
                <a:latin typeface="游ゴシック Light" charset="0"/>
                <a:cs typeface="游ゴシック Light" charset="0"/>
              </a:rPr>
              <a:t>2.Participants will be able to identify potential issues and challenges in urban agriculture.</a:t>
            </a:r>
          </a:p>
          <a:p>
            <a:pPr marL="0" indent="0" algn="l"/>
            <a:endParaRPr lang="en-US" altLang="zh-CN" sz="1400" dirty="0">
              <a:latin typeface="游ゴシック Light" charset="0"/>
              <a:cs typeface="游ゴシック Light" charset="0"/>
            </a:endParaRPr>
          </a:p>
          <a:p>
            <a:pPr marL="0" indent="0" algn="l"/>
            <a:r>
              <a:rPr lang="en-US" altLang="zh-CN" sz="1400" b="0" dirty="0">
                <a:latin typeface="游ゴシック Light" charset="0"/>
                <a:cs typeface="游ゴシック Light" charset="0"/>
              </a:rPr>
              <a:t>3. Participants will be able to formulate basic policy recommendations to promote urban agriculture. </a:t>
            </a:r>
          </a:p>
          <a:p>
            <a:pPr marL="0" indent="0" algn="l"/>
            <a:endParaRPr lang="en-US" altLang="zh-CN" sz="1400" dirty="0">
              <a:latin typeface="游ゴシック Light" charset="0"/>
              <a:cs typeface="游ゴシック Light" charset="0"/>
            </a:endParaRPr>
          </a:p>
        </p:txBody>
      </p:sp>
      <p:pic>
        <p:nvPicPr>
          <p:cNvPr id="8" name="图片 7"/>
          <p:cNvPicPr>
            <a:picLocks noChangeAspect="1"/>
          </p:cNvPicPr>
          <p:nvPr/>
        </p:nvPicPr>
        <p:blipFill>
          <a:blip r:embed="rId3"/>
          <a:stretch>
            <a:fillRect/>
          </a:stretch>
        </p:blipFill>
        <p:spPr>
          <a:xfrm>
            <a:off x="48260" y="57150"/>
            <a:ext cx="2238375" cy="571500"/>
          </a:xfrm>
          <a:prstGeom prst="rect">
            <a:avLst/>
          </a:prstGeom>
        </p:spPr>
      </p:pic>
      <p:sp>
        <p:nvSpPr>
          <p:cNvPr id="11" name="文本框 10"/>
          <p:cNvSpPr txBox="1"/>
          <p:nvPr/>
        </p:nvSpPr>
        <p:spPr>
          <a:xfrm>
            <a:off x="3441700" y="149225"/>
            <a:ext cx="5080000" cy="460375"/>
          </a:xfrm>
          <a:prstGeom prst="rect">
            <a:avLst/>
          </a:prstGeom>
          <a:noFill/>
          <a:ln w="9525">
            <a:noFill/>
          </a:ln>
        </p:spPr>
        <p:txBody>
          <a:bodyPr>
            <a:spAutoFit/>
          </a:bodyPr>
          <a:lstStyle/>
          <a:p>
            <a:pPr marL="0" indent="0" algn="l"/>
            <a:r>
              <a:rPr lang="en-US" altLang="zh-CN" sz="2400" b="0">
                <a:latin typeface="游明朝" charset="0"/>
                <a:cs typeface="游明朝" charset="0"/>
              </a:rPr>
              <a:t>Course Description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38100" y="1644650"/>
            <a:ext cx="4069800" cy="2142000"/>
          </a:xfrm>
          <a:prstGeom prst="rect">
            <a:avLst/>
          </a:prstGeom>
        </p:spPr>
      </p:pic>
      <p:sp>
        <p:nvSpPr>
          <p:cNvPr id="100" name="文本框 99"/>
          <p:cNvSpPr txBox="1"/>
          <p:nvPr/>
        </p:nvSpPr>
        <p:spPr>
          <a:xfrm>
            <a:off x="0" y="871220"/>
            <a:ext cx="6146165" cy="521970"/>
          </a:xfrm>
          <a:prstGeom prst="rect">
            <a:avLst/>
          </a:prstGeom>
          <a:noFill/>
          <a:ln w="9525">
            <a:noFill/>
          </a:ln>
        </p:spPr>
        <p:txBody>
          <a:bodyPr wrap="square">
            <a:spAutoFit/>
          </a:bodyPr>
          <a:lstStyle/>
          <a:p>
            <a:pPr indent="0"/>
            <a:r>
              <a:rPr lang="en-US" altLang="zh-CN" sz="1400" b="0">
                <a:latin typeface="游ゴシック Light" charset="0"/>
                <a:cs typeface="游ゴシック Light" charset="0"/>
              </a:rPr>
              <a:t>Course3:     Integrating SDGs in Scenario Planning for global expansion </a:t>
            </a:r>
          </a:p>
          <a:p>
            <a:pPr indent="0"/>
            <a:r>
              <a:rPr lang="en-US" altLang="zh-CN" sz="1400" b="0">
                <a:latin typeface="游ゴシック Light" charset="0"/>
                <a:cs typeface="游ゴシック Light" charset="0"/>
              </a:rPr>
              <a:t>                  The case of Machi Koba (Micro-enterprise) </a:t>
            </a:r>
          </a:p>
        </p:txBody>
      </p:sp>
      <p:sp>
        <p:nvSpPr>
          <p:cNvPr id="6" name="文本框 5"/>
          <p:cNvSpPr txBox="1"/>
          <p:nvPr/>
        </p:nvSpPr>
        <p:spPr>
          <a:xfrm>
            <a:off x="4344035" y="1342390"/>
            <a:ext cx="7847965" cy="3107690"/>
          </a:xfrm>
          <a:prstGeom prst="rect">
            <a:avLst/>
          </a:prstGeom>
          <a:noFill/>
          <a:ln w="9525">
            <a:noFill/>
          </a:ln>
        </p:spPr>
        <p:txBody>
          <a:bodyPr wrap="square">
            <a:spAutoFit/>
          </a:bodyPr>
          <a:lstStyle/>
          <a:p>
            <a:pPr indent="0"/>
            <a:r>
              <a:rPr lang="en-US" altLang="zh-CN" sz="1400" b="1">
                <a:latin typeface="游明朝" charset="0"/>
                <a:cs typeface="游明朝" charset="0"/>
              </a:rPr>
              <a:t>O</a:t>
            </a:r>
            <a:r>
              <a:rPr lang="en-US" altLang="zh-CN" sz="1400" b="1">
                <a:latin typeface="游ゴシック Light" charset="0"/>
                <a:cs typeface="游ゴシック Light" charset="0"/>
              </a:rPr>
              <a:t>utline:</a:t>
            </a:r>
            <a:endParaRPr lang="en-US" altLang="zh-CN" sz="1400" b="0">
              <a:latin typeface="游ゴシック Light" charset="0"/>
              <a:cs typeface="游ゴシック Light" charset="0"/>
            </a:endParaRPr>
          </a:p>
          <a:p>
            <a:pPr indent="0"/>
            <a:r>
              <a:rPr lang="en-US" altLang="zh-CN" sz="1400" b="0">
                <a:latin typeface="游ゴシック Light" charset="0"/>
                <a:cs typeface="游ゴシック Light" charset="0"/>
              </a:rPr>
              <a:t> This course will help students understand the concepts of scenario planning as a tool to identify key external drivers so that small and micro-enterprises can design and develop plausible scenarios for global expansion. At the same time, they can develop policies and strategies that can be used by the agencies to enable the expansion of the enterprise within the SDG framework.</a:t>
            </a:r>
          </a:p>
          <a:p>
            <a:pPr indent="0"/>
            <a:r>
              <a:rPr lang="en-US" altLang="zh-CN" sz="1400" b="0">
                <a:latin typeface="游ゴシック Light" charset="0"/>
                <a:cs typeface="游ゴシック Light" charset="0"/>
              </a:rPr>
              <a:t>The course will employ 2 cases:</a:t>
            </a:r>
          </a:p>
          <a:p>
            <a:pPr indent="0"/>
            <a:r>
              <a:rPr lang="en-US" altLang="zh-CN" sz="1400" b="0">
                <a:latin typeface="游ゴシック Light" charset="0"/>
                <a:cs typeface="游ゴシック Light" charset="0"/>
              </a:rPr>
              <a:t>1)BugMo Co., a startup based in the western Japan city, Kyoto, which produces items containing edible bugs, rich in umami ingredients, such as glutamic acid and inosinic acid. They aim to provide safe, nutritious and sufficient food all year round which is in line with the SDG goal of ending all forms of malnutrition (SDG 2 and 3).</a:t>
            </a:r>
          </a:p>
          <a:p>
            <a:pPr indent="0"/>
            <a:r>
              <a:rPr lang="en-US" altLang="zh-CN" sz="1400" b="0">
                <a:latin typeface="游ゴシック Light" charset="0"/>
                <a:cs typeface="游ゴシック Light" charset="0"/>
              </a:rPr>
              <a:t>2)Vantech Co is a small to medium-sized company that deals with mechanical water purification technologies. It develops cost effective innovations that are in correspondence to the Sustainable Development Goal 6 which is about “clean water and sanitation for all.” </a:t>
            </a:r>
          </a:p>
        </p:txBody>
      </p:sp>
      <p:sp>
        <p:nvSpPr>
          <p:cNvPr id="7" name="文本框 6"/>
          <p:cNvSpPr txBox="1"/>
          <p:nvPr/>
        </p:nvSpPr>
        <p:spPr>
          <a:xfrm>
            <a:off x="25400" y="4624129"/>
            <a:ext cx="11918950" cy="1384995"/>
          </a:xfrm>
          <a:prstGeom prst="rect">
            <a:avLst/>
          </a:prstGeom>
          <a:noFill/>
          <a:ln w="9525">
            <a:noFill/>
          </a:ln>
        </p:spPr>
        <p:txBody>
          <a:bodyPr wrap="square">
            <a:spAutoFit/>
          </a:bodyPr>
          <a:lstStyle/>
          <a:p>
            <a:pPr marL="0" indent="0" algn="l"/>
            <a:r>
              <a:rPr lang="en-US" altLang="zh-CN" sz="1400" b="1" dirty="0">
                <a:latin typeface="游明朝" charset="0"/>
                <a:cs typeface="游明朝" charset="0"/>
              </a:rPr>
              <a:t>S</a:t>
            </a:r>
            <a:r>
              <a:rPr lang="en-US" altLang="zh-CN" sz="1400" b="1" dirty="0">
                <a:latin typeface="游ゴシック Light" charset="0"/>
                <a:cs typeface="游ゴシック Light" charset="0"/>
              </a:rPr>
              <a:t>tudent Attainment Objectives:</a:t>
            </a:r>
            <a:endParaRPr lang="en-US" altLang="zh-CN" sz="1400" b="0" dirty="0">
              <a:latin typeface="游ゴシック Light" charset="0"/>
              <a:cs typeface="游ゴシック Light" charset="0"/>
            </a:endParaRPr>
          </a:p>
          <a:p>
            <a:pPr marL="0" indent="0" algn="l"/>
            <a:r>
              <a:rPr lang="en-US" altLang="zh-CN" sz="1400" b="0" dirty="0">
                <a:latin typeface="游ゴシック Light" charset="0"/>
                <a:cs typeface="游ゴシック Light" charset="0"/>
              </a:rPr>
              <a:t>1.To understand the importance of micro-enterprise in a global world.</a:t>
            </a:r>
          </a:p>
          <a:p>
            <a:pPr marL="0" indent="0" algn="l"/>
            <a:endParaRPr lang="en-US" altLang="zh-CN" sz="1400" b="0" dirty="0">
              <a:latin typeface="游ゴシック Light" charset="0"/>
              <a:cs typeface="游ゴシック Light" charset="0"/>
            </a:endParaRPr>
          </a:p>
          <a:p>
            <a:pPr marL="0" indent="0" algn="l"/>
            <a:r>
              <a:rPr lang="en-US" altLang="zh-CN" sz="1400" b="0" dirty="0">
                <a:latin typeface="游ゴシック Light" charset="0"/>
                <a:cs typeface="游ゴシック Light" charset="0"/>
              </a:rPr>
              <a:t>2.To identify variables that can help account for future scenarios so as to proactively build adaptive solutions. </a:t>
            </a:r>
          </a:p>
          <a:p>
            <a:pPr marL="0" indent="0" algn="l"/>
            <a:endParaRPr lang="en-US" altLang="zh-CN" sz="1400" b="0" dirty="0">
              <a:latin typeface="游ゴシック Light" charset="0"/>
              <a:cs typeface="游ゴシック Light" charset="0"/>
            </a:endParaRPr>
          </a:p>
          <a:p>
            <a:r>
              <a:rPr lang="en-US" altLang="zh-CN" sz="1400" b="0" dirty="0">
                <a:latin typeface="游ゴシック Light" charset="0"/>
                <a:cs typeface="游ゴシック Light" charset="0"/>
              </a:rPr>
              <a:t>3. To be able to draw up strategic policy </a:t>
            </a:r>
            <a:r>
              <a:rPr lang="en-US" altLang="zh-CN" sz="1400" dirty="0">
                <a:latin typeface="游ゴシック Light" charset="0"/>
                <a:cs typeface="游ゴシック Light" charset="0"/>
              </a:rPr>
              <a:t>r</a:t>
            </a:r>
            <a:r>
              <a:rPr lang="en-US" altLang="zh-CN" sz="1400" b="0" dirty="0">
                <a:latin typeface="游ゴシック Light" charset="0"/>
                <a:cs typeface="游ゴシック Light" charset="0"/>
              </a:rPr>
              <a:t>ecommendations to promote global expansion within the SDG framework for a sustainable society.</a:t>
            </a:r>
          </a:p>
        </p:txBody>
      </p:sp>
      <p:pic>
        <p:nvPicPr>
          <p:cNvPr id="2" name="图片 1"/>
          <p:cNvPicPr>
            <a:picLocks noChangeAspect="1"/>
          </p:cNvPicPr>
          <p:nvPr/>
        </p:nvPicPr>
        <p:blipFill>
          <a:blip r:embed="rId3"/>
          <a:stretch>
            <a:fillRect/>
          </a:stretch>
        </p:blipFill>
        <p:spPr>
          <a:xfrm>
            <a:off x="25400" y="1649095"/>
            <a:ext cx="4176900" cy="2142000"/>
          </a:xfrm>
          <a:prstGeom prst="rect">
            <a:avLst/>
          </a:prstGeom>
        </p:spPr>
      </p:pic>
      <p:pic>
        <p:nvPicPr>
          <p:cNvPr id="8" name="图片 7"/>
          <p:cNvPicPr>
            <a:picLocks noChangeAspect="1"/>
          </p:cNvPicPr>
          <p:nvPr/>
        </p:nvPicPr>
        <p:blipFill>
          <a:blip r:embed="rId4"/>
          <a:stretch>
            <a:fillRect/>
          </a:stretch>
        </p:blipFill>
        <p:spPr>
          <a:xfrm>
            <a:off x="48260" y="57150"/>
            <a:ext cx="2238375" cy="571500"/>
          </a:xfrm>
          <a:prstGeom prst="rect">
            <a:avLst/>
          </a:prstGeom>
        </p:spPr>
      </p:pic>
      <p:sp>
        <p:nvSpPr>
          <p:cNvPr id="11" name="文本框 10"/>
          <p:cNvSpPr txBox="1"/>
          <p:nvPr/>
        </p:nvSpPr>
        <p:spPr>
          <a:xfrm>
            <a:off x="3441700" y="149225"/>
            <a:ext cx="5080000" cy="460375"/>
          </a:xfrm>
          <a:prstGeom prst="rect">
            <a:avLst/>
          </a:prstGeom>
          <a:noFill/>
          <a:ln w="9525">
            <a:noFill/>
          </a:ln>
        </p:spPr>
        <p:txBody>
          <a:bodyPr>
            <a:spAutoFit/>
          </a:bodyPr>
          <a:lstStyle/>
          <a:p>
            <a:pPr marL="0" indent="0" algn="l"/>
            <a:r>
              <a:rPr lang="en-US" altLang="zh-CN" sz="2400" b="0">
                <a:latin typeface="游明朝" charset="0"/>
                <a:cs typeface="游明朝" charset="0"/>
              </a:rPr>
              <a:t>Course Description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48260" y="57150"/>
            <a:ext cx="2238375" cy="571500"/>
          </a:xfrm>
          <a:prstGeom prst="rect">
            <a:avLst/>
          </a:prstGeom>
        </p:spPr>
      </p:pic>
      <p:pic>
        <p:nvPicPr>
          <p:cNvPr id="7" name="图片 6"/>
          <p:cNvPicPr>
            <a:picLocks noChangeAspect="1"/>
          </p:cNvPicPr>
          <p:nvPr/>
        </p:nvPicPr>
        <p:blipFill>
          <a:blip r:embed="rId3"/>
          <a:stretch>
            <a:fillRect/>
          </a:stretch>
        </p:blipFill>
        <p:spPr>
          <a:xfrm>
            <a:off x="175260" y="1443990"/>
            <a:ext cx="4240800" cy="2232000"/>
          </a:xfrm>
          <a:prstGeom prst="rect">
            <a:avLst/>
          </a:prstGeom>
        </p:spPr>
      </p:pic>
      <p:sp>
        <p:nvSpPr>
          <p:cNvPr id="100" name="文本框 99"/>
          <p:cNvSpPr txBox="1"/>
          <p:nvPr/>
        </p:nvSpPr>
        <p:spPr>
          <a:xfrm>
            <a:off x="175260" y="4390390"/>
            <a:ext cx="5080000" cy="521970"/>
          </a:xfrm>
          <a:prstGeom prst="rect">
            <a:avLst/>
          </a:prstGeom>
          <a:noFill/>
          <a:ln w="9525">
            <a:noFill/>
          </a:ln>
        </p:spPr>
        <p:txBody>
          <a:bodyPr>
            <a:spAutoFit/>
          </a:bodyPr>
          <a:lstStyle/>
          <a:p>
            <a:pPr indent="0"/>
            <a:r>
              <a:rPr lang="en-US" altLang="zh-CN" sz="1400" b="0" u="sng">
                <a:solidFill>
                  <a:srgbClr val="0563C1"/>
                </a:solidFill>
                <a:uFill>
                  <a:solidFill>
                    <a:srgbClr val="000000"/>
                  </a:solidFill>
                </a:uFill>
                <a:latin typeface="游明朝" charset="0"/>
                <a:cs typeface="游明朝" charset="0"/>
                <a:hlinkClick r:id="rId4"/>
              </a:rPr>
              <a:t>BugMo Co.</a:t>
            </a:r>
            <a:endParaRPr lang="en-US" altLang="zh-CN" sz="1400" b="0">
              <a:latin typeface="游ゴシック Light" charset="0"/>
              <a:cs typeface="游ゴシック Light" charset="0"/>
            </a:endParaRPr>
          </a:p>
          <a:p>
            <a:pPr indent="0"/>
            <a:r>
              <a:rPr lang="en-US" altLang="zh-CN" sz="1400" b="0">
                <a:latin typeface="游ゴシック Light" charset="0"/>
                <a:cs typeface="游ゴシック Light" charset="0"/>
              </a:rPr>
              <a:t>https://bugmo.jp/why-cricket/</a:t>
            </a:r>
            <a:endParaRPr lang="zh-CN" altLang="en-US" sz="1400"/>
          </a:p>
        </p:txBody>
      </p:sp>
      <p:pic>
        <p:nvPicPr>
          <p:cNvPr id="9" name="图片 8"/>
          <p:cNvPicPr>
            <a:picLocks noChangeAspect="1"/>
          </p:cNvPicPr>
          <p:nvPr/>
        </p:nvPicPr>
        <p:blipFill>
          <a:blip r:embed="rId5"/>
          <a:stretch>
            <a:fillRect/>
          </a:stretch>
        </p:blipFill>
        <p:spPr>
          <a:xfrm>
            <a:off x="5509260" y="1573530"/>
            <a:ext cx="4212220" cy="2232000"/>
          </a:xfrm>
          <a:prstGeom prst="rect">
            <a:avLst/>
          </a:prstGeom>
        </p:spPr>
      </p:pic>
      <p:sp>
        <p:nvSpPr>
          <p:cNvPr id="10" name="文本框 9"/>
          <p:cNvSpPr txBox="1"/>
          <p:nvPr/>
        </p:nvSpPr>
        <p:spPr>
          <a:xfrm>
            <a:off x="5509260" y="4276090"/>
            <a:ext cx="5080000" cy="521970"/>
          </a:xfrm>
          <a:prstGeom prst="rect">
            <a:avLst/>
          </a:prstGeom>
          <a:noFill/>
          <a:ln w="9525">
            <a:noFill/>
          </a:ln>
        </p:spPr>
        <p:txBody>
          <a:bodyPr>
            <a:spAutoFit/>
          </a:bodyPr>
          <a:lstStyle/>
          <a:p>
            <a:pPr marL="0" indent="0" algn="l"/>
            <a:r>
              <a:rPr lang="zh-CN" altLang="en-US" sz="1400" b="0" u="sng">
                <a:solidFill>
                  <a:srgbClr val="0563C1"/>
                </a:solidFill>
                <a:uFill>
                  <a:solidFill>
                    <a:srgbClr val="000000"/>
                  </a:solidFill>
                </a:uFill>
                <a:latin typeface="游明朝" charset="0"/>
                <a:cs typeface="游明朝" charset="0"/>
                <a:hlinkClick r:id="rId6"/>
              </a:rPr>
              <a:t>有限会社</a:t>
            </a:r>
            <a:r>
              <a:rPr lang="en-US" altLang="zh-CN" sz="1400" b="0" u="sng">
                <a:solidFill>
                  <a:srgbClr val="0563C1"/>
                </a:solidFill>
                <a:uFill>
                  <a:solidFill>
                    <a:srgbClr val="000000"/>
                  </a:solidFill>
                </a:uFill>
                <a:latin typeface="游明朝" charset="0"/>
                <a:cs typeface="游明朝" charset="0"/>
                <a:hlinkClick r:id="rId6"/>
              </a:rPr>
              <a:t>VANTECH</a:t>
            </a:r>
            <a:r>
              <a:rPr lang="en-US" altLang="zh-CN" sz="1400" b="0">
                <a:latin typeface="游明朝" charset="0"/>
                <a:cs typeface="游明朝" charset="0"/>
              </a:rPr>
              <a:t> </a:t>
            </a:r>
          </a:p>
          <a:p>
            <a:pPr marL="0" indent="0" algn="l"/>
            <a:r>
              <a:rPr lang="en-US" altLang="zh-CN" sz="1400" b="0">
                <a:latin typeface="游明朝" charset="0"/>
                <a:cs typeface="游明朝" charset="0"/>
              </a:rPr>
              <a:t> </a:t>
            </a:r>
            <a:r>
              <a:rPr lang="en-US" altLang="zh-CN" sz="1400" b="0">
                <a:latin typeface="游ゴシック Light" charset="0"/>
                <a:cs typeface="游ゴシック Light" charset="0"/>
              </a:rPr>
              <a:t>http://vantech.biz/</a:t>
            </a:r>
            <a:endParaRPr lang="zh-CN" altLang="en-US" sz="1400"/>
          </a:p>
        </p:txBody>
      </p:sp>
      <p:sp>
        <p:nvSpPr>
          <p:cNvPr id="11" name="文本框 10"/>
          <p:cNvSpPr txBox="1"/>
          <p:nvPr/>
        </p:nvSpPr>
        <p:spPr>
          <a:xfrm>
            <a:off x="2908300" y="149225"/>
            <a:ext cx="6279515" cy="460375"/>
          </a:xfrm>
          <a:prstGeom prst="rect">
            <a:avLst/>
          </a:prstGeom>
          <a:noFill/>
          <a:ln w="9525">
            <a:noFill/>
          </a:ln>
        </p:spPr>
        <p:txBody>
          <a:bodyPr wrap="square">
            <a:spAutoFit/>
          </a:bodyPr>
          <a:lstStyle/>
          <a:p>
            <a:pPr marL="0" indent="0" algn="l"/>
            <a:r>
              <a:rPr lang="en-US" altLang="zh-CN" sz="2400" b="0">
                <a:latin typeface="游明朝" charset="0"/>
                <a:cs typeface="游明朝" charset="0"/>
              </a:rPr>
              <a:t>Case Study and Site Visit Companies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25c381a5-a3c8-40dd-89d5-510249b691cf}"/>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1560</Words>
  <Application>Microsoft Macintosh PowerPoint</Application>
  <PresentationFormat>宽屏</PresentationFormat>
  <Paragraphs>154</Paragraphs>
  <Slides>13</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13</vt:i4>
      </vt:variant>
    </vt:vector>
  </HeadingPairs>
  <TitlesOfParts>
    <vt:vector size="22" baseType="lpstr">
      <vt:lpstr>宋体</vt:lpstr>
      <vt:lpstr>微软雅黑</vt:lpstr>
      <vt:lpstr>Calibri Bold</vt:lpstr>
      <vt:lpstr>游ゴシック Light</vt:lpstr>
      <vt:lpstr>游明朝</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dingrui</dc:creator>
  <cp:lastModifiedBy>Microsoft Office 用户</cp:lastModifiedBy>
  <cp:revision>13</cp:revision>
  <cp:lastPrinted>2021-07-27T11:22:44Z</cp:lastPrinted>
  <dcterms:created xsi:type="dcterms:W3CDTF">2021-06-25T08:50:14Z</dcterms:created>
  <dcterms:modified xsi:type="dcterms:W3CDTF">2021-07-27T11:22:47Z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2052-3.6.2.5883</vt:lpwstr>
  </property>
</Properties>
</file>