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56" r:id="rId2"/>
    <p:sldId id="286" r:id="rId3"/>
    <p:sldId id="274" r:id="rId4"/>
    <p:sldId id="276" r:id="rId5"/>
    <p:sldId id="277" r:id="rId6"/>
    <p:sldId id="275" r:id="rId7"/>
    <p:sldId id="289" r:id="rId8"/>
    <p:sldId id="290" r:id="rId9"/>
    <p:sldId id="1531" r:id="rId10"/>
    <p:sldId id="1532" r:id="rId11"/>
    <p:sldId id="292" r:id="rId12"/>
    <p:sldId id="300" r:id="rId13"/>
    <p:sldId id="296" r:id="rId14"/>
    <p:sldId id="297" r:id="rId15"/>
    <p:sldId id="298" r:id="rId16"/>
    <p:sldId id="291" r:id="rId17"/>
    <p:sldId id="293" r:id="rId18"/>
    <p:sldId id="1527" r:id="rId19"/>
    <p:sldId id="265" r:id="rId20"/>
    <p:sldId id="1529" r:id="rId21"/>
    <p:sldId id="1523" r:id="rId22"/>
    <p:sldId id="1525" r:id="rId23"/>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hang Christina" initials="ZC" lastIdx="2" clrIdx="0">
    <p:extLst>
      <p:ext uri="{19B8F6BF-5375-455C-9EA6-DF929625EA0E}">
        <p15:presenceInfo xmlns:p15="http://schemas.microsoft.com/office/powerpoint/2012/main" userId="8650b9c0fb5e47b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F5597"/>
    <a:srgbClr val="9DC3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6FFB3D-E162-461F-9ADD-DFF1790D9BF0}" v="28" dt="2022-03-31T09:47:39.063"/>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56"/>
  </p:normalViewPr>
  <p:slideViewPr>
    <p:cSldViewPr snapToGrid="0" snapToObjects="1">
      <p:cViewPr varScale="1">
        <p:scale>
          <a:sx n="152" d="100"/>
          <a:sy n="152" d="100"/>
        </p:scale>
        <p:origin x="60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hang Christina" userId="8650b9c0fb5e47b5" providerId="LiveId" clId="{B26FFB3D-E162-461F-9ADD-DFF1790D9BF0}"/>
    <pc:docChg chg="undo custSel addSld delSld modSld">
      <pc:chgData name="Zhang Christina" userId="8650b9c0fb5e47b5" providerId="LiveId" clId="{B26FFB3D-E162-461F-9ADD-DFF1790D9BF0}" dt="2022-03-31T21:39:47.796" v="1982" actId="20577"/>
      <pc:docMkLst>
        <pc:docMk/>
      </pc:docMkLst>
      <pc:sldChg chg="addSp delSp modSp mod">
        <pc:chgData name="Zhang Christina" userId="8650b9c0fb5e47b5" providerId="LiveId" clId="{B26FFB3D-E162-461F-9ADD-DFF1790D9BF0}" dt="2022-03-31T21:03:36.055" v="1970" actId="255"/>
        <pc:sldMkLst>
          <pc:docMk/>
          <pc:sldMk cId="2788388002" sldId="265"/>
        </pc:sldMkLst>
        <pc:spChg chg="mod">
          <ac:chgData name="Zhang Christina" userId="8650b9c0fb5e47b5" providerId="LiveId" clId="{B26FFB3D-E162-461F-9ADD-DFF1790D9BF0}" dt="2022-03-31T21:03:36.055" v="1970" actId="255"/>
          <ac:spMkLst>
            <pc:docMk/>
            <pc:sldMk cId="2788388002" sldId="265"/>
            <ac:spMk id="2" creationId="{CF7FA650-E27B-4956-A615-13EB6AE5169B}"/>
          </ac:spMkLst>
        </pc:spChg>
        <pc:spChg chg="add del mod">
          <ac:chgData name="Zhang Christina" userId="8650b9c0fb5e47b5" providerId="LiveId" clId="{B26FFB3D-E162-461F-9ADD-DFF1790D9BF0}" dt="2022-03-31T09:05:43.321" v="584"/>
          <ac:spMkLst>
            <pc:docMk/>
            <pc:sldMk cId="2788388002" sldId="265"/>
            <ac:spMk id="6" creationId="{392AF03F-6D18-4D43-A2C6-341F65593813}"/>
          </ac:spMkLst>
        </pc:spChg>
        <pc:graphicFrameChg chg="add del mod">
          <ac:chgData name="Zhang Christina" userId="8650b9c0fb5e47b5" providerId="LiveId" clId="{B26FFB3D-E162-461F-9ADD-DFF1790D9BF0}" dt="2022-03-31T08:48:01.496" v="148"/>
          <ac:graphicFrameMkLst>
            <pc:docMk/>
            <pc:sldMk cId="2788388002" sldId="265"/>
            <ac:graphicFrameMk id="3" creationId="{1C3688DE-0112-4F64-9740-FA43E26FAD44}"/>
          </ac:graphicFrameMkLst>
        </pc:graphicFrameChg>
        <pc:graphicFrameChg chg="add del mod">
          <ac:chgData name="Zhang Christina" userId="8650b9c0fb5e47b5" providerId="LiveId" clId="{B26FFB3D-E162-461F-9ADD-DFF1790D9BF0}" dt="2022-03-31T08:48:09.126" v="150" actId="478"/>
          <ac:graphicFrameMkLst>
            <pc:docMk/>
            <pc:sldMk cId="2788388002" sldId="265"/>
            <ac:graphicFrameMk id="4" creationId="{7B8EE1BD-85A4-4A97-8EB8-0303901F06F2}"/>
          </ac:graphicFrameMkLst>
        </pc:graphicFrameChg>
      </pc:sldChg>
      <pc:sldChg chg="modSp mod">
        <pc:chgData name="Zhang Christina" userId="8650b9c0fb5e47b5" providerId="LiveId" clId="{B26FFB3D-E162-461F-9ADD-DFF1790D9BF0}" dt="2022-03-31T09:22:16.788" v="824" actId="1076"/>
        <pc:sldMkLst>
          <pc:docMk/>
          <pc:sldMk cId="534858631" sldId="290"/>
        </pc:sldMkLst>
        <pc:spChg chg="mod">
          <ac:chgData name="Zhang Christina" userId="8650b9c0fb5e47b5" providerId="LiveId" clId="{B26FFB3D-E162-461F-9ADD-DFF1790D9BF0}" dt="2022-03-31T09:21:52.421" v="823" actId="20577"/>
          <ac:spMkLst>
            <pc:docMk/>
            <pc:sldMk cId="534858631" sldId="290"/>
            <ac:spMk id="13" creationId="{00000000-0000-0000-0000-000000000000}"/>
          </ac:spMkLst>
        </pc:spChg>
        <pc:picChg chg="mod">
          <ac:chgData name="Zhang Christina" userId="8650b9c0fb5e47b5" providerId="LiveId" clId="{B26FFB3D-E162-461F-9ADD-DFF1790D9BF0}" dt="2022-03-31T09:22:16.788" v="824" actId="1076"/>
          <ac:picMkLst>
            <pc:docMk/>
            <pc:sldMk cId="534858631" sldId="290"/>
            <ac:picMk id="7" creationId="{1E6DF278-AB42-4B4F-9377-77EE4E5C1E11}"/>
          </ac:picMkLst>
        </pc:picChg>
      </pc:sldChg>
      <pc:sldChg chg="addSp delSp modSp mod">
        <pc:chgData name="Zhang Christina" userId="8650b9c0fb5e47b5" providerId="LiveId" clId="{B26FFB3D-E162-461F-9ADD-DFF1790D9BF0}" dt="2022-03-31T08:39:33.150" v="112" actId="14100"/>
        <pc:sldMkLst>
          <pc:docMk/>
          <pc:sldMk cId="3204326740" sldId="293"/>
        </pc:sldMkLst>
        <pc:spChg chg="mod">
          <ac:chgData name="Zhang Christina" userId="8650b9c0fb5e47b5" providerId="LiveId" clId="{B26FFB3D-E162-461F-9ADD-DFF1790D9BF0}" dt="2022-03-31T08:39:33.150" v="112" actId="14100"/>
          <ac:spMkLst>
            <pc:docMk/>
            <pc:sldMk cId="3204326740" sldId="293"/>
            <ac:spMk id="13" creationId="{00000000-0000-0000-0000-000000000000}"/>
          </ac:spMkLst>
        </pc:spChg>
        <pc:picChg chg="del">
          <ac:chgData name="Zhang Christina" userId="8650b9c0fb5e47b5" providerId="LiveId" clId="{B26FFB3D-E162-461F-9ADD-DFF1790D9BF0}" dt="2022-03-31T08:31:18.413" v="0" actId="478"/>
          <ac:picMkLst>
            <pc:docMk/>
            <pc:sldMk cId="3204326740" sldId="293"/>
            <ac:picMk id="3" creationId="{67DC2A58-7828-4613-85A7-4A9F3F6378AE}"/>
          </ac:picMkLst>
        </pc:picChg>
        <pc:picChg chg="add mod modCrop">
          <ac:chgData name="Zhang Christina" userId="8650b9c0fb5e47b5" providerId="LiveId" clId="{B26FFB3D-E162-461F-9ADD-DFF1790D9BF0}" dt="2022-03-31T08:32:38.703" v="17" actId="1076"/>
          <ac:picMkLst>
            <pc:docMk/>
            <pc:sldMk cId="3204326740" sldId="293"/>
            <ac:picMk id="4" creationId="{7B74B250-41F2-4C29-807C-5A137F8DA911}"/>
          </ac:picMkLst>
        </pc:picChg>
        <pc:picChg chg="add mod modCrop">
          <ac:chgData name="Zhang Christina" userId="8650b9c0fb5e47b5" providerId="LiveId" clId="{B26FFB3D-E162-461F-9ADD-DFF1790D9BF0}" dt="2022-03-31T08:32:35.813" v="16" actId="1076"/>
          <ac:picMkLst>
            <pc:docMk/>
            <pc:sldMk cId="3204326740" sldId="293"/>
            <ac:picMk id="6" creationId="{E9B9CEDF-A51A-48CC-BE5B-DD2003D827C1}"/>
          </ac:picMkLst>
        </pc:picChg>
        <pc:picChg chg="mod">
          <ac:chgData name="Zhang Christina" userId="8650b9c0fb5e47b5" providerId="LiveId" clId="{B26FFB3D-E162-461F-9ADD-DFF1790D9BF0}" dt="2022-03-31T08:39:20.790" v="89" actId="1076"/>
          <ac:picMkLst>
            <pc:docMk/>
            <pc:sldMk cId="3204326740" sldId="293"/>
            <ac:picMk id="7" creationId="{1E6DF278-AB42-4B4F-9377-77EE4E5C1E11}"/>
          </ac:picMkLst>
        </pc:picChg>
      </pc:sldChg>
      <pc:sldChg chg="modSp mod">
        <pc:chgData name="Zhang Christina" userId="8650b9c0fb5e47b5" providerId="LiveId" clId="{B26FFB3D-E162-461F-9ADD-DFF1790D9BF0}" dt="2022-03-31T21:04:21.732" v="1975" actId="255"/>
        <pc:sldMkLst>
          <pc:docMk/>
          <pc:sldMk cId="3636396256" sldId="1523"/>
        </pc:sldMkLst>
        <pc:spChg chg="mod">
          <ac:chgData name="Zhang Christina" userId="8650b9c0fb5e47b5" providerId="LiveId" clId="{B26FFB3D-E162-461F-9ADD-DFF1790D9BF0}" dt="2022-03-31T21:04:21.732" v="1975" actId="255"/>
          <ac:spMkLst>
            <pc:docMk/>
            <pc:sldMk cId="3636396256" sldId="1523"/>
            <ac:spMk id="2" creationId="{629F55EB-4F7A-4D38-8C76-1C23F1A2FAD3}"/>
          </ac:spMkLst>
        </pc:spChg>
      </pc:sldChg>
      <pc:sldChg chg="new del">
        <pc:chgData name="Zhang Christina" userId="8650b9c0fb5e47b5" providerId="LiveId" clId="{B26FFB3D-E162-461F-9ADD-DFF1790D9BF0}" dt="2022-03-31T08:33:58.202" v="59" actId="47"/>
        <pc:sldMkLst>
          <pc:docMk/>
          <pc:sldMk cId="3483651851" sldId="1526"/>
        </pc:sldMkLst>
      </pc:sldChg>
      <pc:sldChg chg="addSp delSp modSp add mod">
        <pc:chgData name="Zhang Christina" userId="8650b9c0fb5e47b5" providerId="LiveId" clId="{B26FFB3D-E162-461F-9ADD-DFF1790D9BF0}" dt="2022-03-31T21:39:47.796" v="1982" actId="20577"/>
        <pc:sldMkLst>
          <pc:docMk/>
          <pc:sldMk cId="3421849801" sldId="1527"/>
        </pc:sldMkLst>
        <pc:spChg chg="mod">
          <ac:chgData name="Zhang Christina" userId="8650b9c0fb5e47b5" providerId="LiveId" clId="{B26FFB3D-E162-461F-9ADD-DFF1790D9BF0}" dt="2022-03-31T21:39:47.796" v="1982" actId="20577"/>
          <ac:spMkLst>
            <pc:docMk/>
            <pc:sldMk cId="3421849801" sldId="1527"/>
            <ac:spMk id="13" creationId="{00000000-0000-0000-0000-000000000000}"/>
          </ac:spMkLst>
        </pc:spChg>
        <pc:picChg chg="add mod modCrop">
          <ac:chgData name="Zhang Christina" userId="8650b9c0fb5e47b5" providerId="LiveId" clId="{B26FFB3D-E162-461F-9ADD-DFF1790D9BF0}" dt="2022-03-31T08:36:28.073" v="68" actId="14100"/>
          <ac:picMkLst>
            <pc:docMk/>
            <pc:sldMk cId="3421849801" sldId="1527"/>
            <ac:picMk id="3" creationId="{7B7B2693-2149-4742-B754-BE176C8C492E}"/>
          </ac:picMkLst>
        </pc:picChg>
        <pc:picChg chg="del">
          <ac:chgData name="Zhang Christina" userId="8650b9c0fb5e47b5" providerId="LiveId" clId="{B26FFB3D-E162-461F-9ADD-DFF1790D9BF0}" dt="2022-03-31T08:34:00.653" v="60" actId="478"/>
          <ac:picMkLst>
            <pc:docMk/>
            <pc:sldMk cId="3421849801" sldId="1527"/>
            <ac:picMk id="4" creationId="{7B74B250-41F2-4C29-807C-5A137F8DA911}"/>
          </ac:picMkLst>
        </pc:picChg>
        <pc:picChg chg="del">
          <ac:chgData name="Zhang Christina" userId="8650b9c0fb5e47b5" providerId="LiveId" clId="{B26FFB3D-E162-461F-9ADD-DFF1790D9BF0}" dt="2022-03-31T08:34:02.673" v="61" actId="478"/>
          <ac:picMkLst>
            <pc:docMk/>
            <pc:sldMk cId="3421849801" sldId="1527"/>
            <ac:picMk id="6" creationId="{E9B9CEDF-A51A-48CC-BE5B-DD2003D827C1}"/>
          </ac:picMkLst>
        </pc:picChg>
        <pc:picChg chg="mod">
          <ac:chgData name="Zhang Christina" userId="8650b9c0fb5e47b5" providerId="LiveId" clId="{B26FFB3D-E162-461F-9ADD-DFF1790D9BF0}" dt="2022-03-31T08:33:53.463" v="58" actId="1076"/>
          <ac:picMkLst>
            <pc:docMk/>
            <pc:sldMk cId="3421849801" sldId="1527"/>
            <ac:picMk id="7" creationId="{1E6DF278-AB42-4B4F-9377-77EE4E5C1E11}"/>
          </ac:picMkLst>
        </pc:picChg>
        <pc:picChg chg="add del">
          <ac:chgData name="Zhang Christina" userId="8650b9c0fb5e47b5" providerId="LiveId" clId="{B26FFB3D-E162-461F-9ADD-DFF1790D9BF0}" dt="2022-03-31T08:37:01.473" v="70" actId="478"/>
          <ac:picMkLst>
            <pc:docMk/>
            <pc:sldMk cId="3421849801" sldId="1527"/>
            <ac:picMk id="8" creationId="{8C3F6EE3-7366-4A31-B2EA-E960230FAA1D}"/>
          </ac:picMkLst>
        </pc:picChg>
        <pc:picChg chg="add del mod modCrop">
          <ac:chgData name="Zhang Christina" userId="8650b9c0fb5e47b5" providerId="LiveId" clId="{B26FFB3D-E162-461F-9ADD-DFF1790D9BF0}" dt="2022-03-31T08:37:42.471" v="79" actId="478"/>
          <ac:picMkLst>
            <pc:docMk/>
            <pc:sldMk cId="3421849801" sldId="1527"/>
            <ac:picMk id="10" creationId="{5E72F8D7-A20F-4C41-9C5D-791556F495BE}"/>
          </ac:picMkLst>
        </pc:picChg>
        <pc:picChg chg="add mod modCrop">
          <ac:chgData name="Zhang Christina" userId="8650b9c0fb5e47b5" providerId="LiveId" clId="{B26FFB3D-E162-461F-9ADD-DFF1790D9BF0}" dt="2022-03-31T08:38:29.713" v="87" actId="14100"/>
          <ac:picMkLst>
            <pc:docMk/>
            <pc:sldMk cId="3421849801" sldId="1527"/>
            <ac:picMk id="16" creationId="{3708820E-1D41-4C15-A5DD-20BC109EFF0C}"/>
          </ac:picMkLst>
        </pc:picChg>
      </pc:sldChg>
      <pc:sldChg chg="modSp add del mod">
        <pc:chgData name="Zhang Christina" userId="8650b9c0fb5e47b5" providerId="LiveId" clId="{B26FFB3D-E162-461F-9ADD-DFF1790D9BF0}" dt="2022-03-31T09:11:33.064" v="661" actId="47"/>
        <pc:sldMkLst>
          <pc:docMk/>
          <pc:sldMk cId="1202783415" sldId="1528"/>
        </pc:sldMkLst>
        <pc:spChg chg="mod">
          <ac:chgData name="Zhang Christina" userId="8650b9c0fb5e47b5" providerId="LiveId" clId="{B26FFB3D-E162-461F-9ADD-DFF1790D9BF0}" dt="2022-03-31T09:11:21.456" v="659" actId="21"/>
          <ac:spMkLst>
            <pc:docMk/>
            <pc:sldMk cId="1202783415" sldId="1528"/>
            <ac:spMk id="2" creationId="{CF7FA650-E27B-4956-A615-13EB6AE5169B}"/>
          </ac:spMkLst>
        </pc:spChg>
      </pc:sldChg>
      <pc:sldChg chg="modSp add mod">
        <pc:chgData name="Zhang Christina" userId="8650b9c0fb5e47b5" providerId="LiveId" clId="{B26FFB3D-E162-461F-9ADD-DFF1790D9BF0}" dt="2022-03-31T21:02:38.738" v="1964" actId="255"/>
        <pc:sldMkLst>
          <pc:docMk/>
          <pc:sldMk cId="2886361493" sldId="1529"/>
        </pc:sldMkLst>
        <pc:spChg chg="mod">
          <ac:chgData name="Zhang Christina" userId="8650b9c0fb5e47b5" providerId="LiveId" clId="{B26FFB3D-E162-461F-9ADD-DFF1790D9BF0}" dt="2022-03-31T21:02:38.738" v="1964" actId="255"/>
          <ac:spMkLst>
            <pc:docMk/>
            <pc:sldMk cId="2886361493" sldId="1529"/>
            <ac:spMk id="2" creationId="{CF7FA650-E27B-4956-A615-13EB6AE5169B}"/>
          </ac:spMkLst>
        </pc:spChg>
      </pc:sldChg>
      <pc:sldChg chg="modSp add del mod">
        <pc:chgData name="Zhang Christina" userId="8650b9c0fb5e47b5" providerId="LiveId" clId="{B26FFB3D-E162-461F-9ADD-DFF1790D9BF0}" dt="2022-03-31T09:21:34.857" v="817" actId="47"/>
        <pc:sldMkLst>
          <pc:docMk/>
          <pc:sldMk cId="529165967" sldId="1530"/>
        </pc:sldMkLst>
        <pc:spChg chg="mod">
          <ac:chgData name="Zhang Christina" userId="8650b9c0fb5e47b5" providerId="LiveId" clId="{B26FFB3D-E162-461F-9ADD-DFF1790D9BF0}" dt="2022-03-31T09:18:34.406" v="731" actId="20577"/>
          <ac:spMkLst>
            <pc:docMk/>
            <pc:sldMk cId="529165967" sldId="1530"/>
            <ac:spMk id="13" creationId="{00000000-0000-0000-0000-000000000000}"/>
          </ac:spMkLst>
        </pc:spChg>
        <pc:picChg chg="mod">
          <ac:chgData name="Zhang Christina" userId="8650b9c0fb5e47b5" providerId="LiveId" clId="{B26FFB3D-E162-461F-9ADD-DFF1790D9BF0}" dt="2022-03-31T09:18:39.614" v="732" actId="1076"/>
          <ac:picMkLst>
            <pc:docMk/>
            <pc:sldMk cId="529165967" sldId="1530"/>
            <ac:picMk id="7" creationId="{1E6DF278-AB42-4B4F-9377-77EE4E5C1E11}"/>
          </ac:picMkLst>
        </pc:picChg>
      </pc:sldChg>
      <pc:sldChg chg="addSp delSp modSp add mod">
        <pc:chgData name="Zhang Christina" userId="8650b9c0fb5e47b5" providerId="LiveId" clId="{B26FFB3D-E162-461F-9ADD-DFF1790D9BF0}" dt="2022-03-31T09:47:43.908" v="1956" actId="14100"/>
        <pc:sldMkLst>
          <pc:docMk/>
          <pc:sldMk cId="2151708334" sldId="1531"/>
        </pc:sldMkLst>
        <pc:spChg chg="mod">
          <ac:chgData name="Zhang Christina" userId="8650b9c0fb5e47b5" providerId="LiveId" clId="{B26FFB3D-E162-461F-9ADD-DFF1790D9BF0}" dt="2022-03-31T09:47:43.908" v="1956" actId="14100"/>
          <ac:spMkLst>
            <pc:docMk/>
            <pc:sldMk cId="2151708334" sldId="1531"/>
            <ac:spMk id="10" creationId="{80BF173E-5C29-4150-A527-3A9B73395A39}"/>
          </ac:spMkLst>
        </pc:spChg>
        <pc:spChg chg="mod">
          <ac:chgData name="Zhang Christina" userId="8650b9c0fb5e47b5" providerId="LiveId" clId="{B26FFB3D-E162-461F-9ADD-DFF1790D9BF0}" dt="2022-03-31T09:21:45.698" v="821" actId="20577"/>
          <ac:spMkLst>
            <pc:docMk/>
            <pc:sldMk cId="2151708334" sldId="1531"/>
            <ac:spMk id="13" creationId="{00000000-0000-0000-0000-000000000000}"/>
          </ac:spMkLst>
        </pc:spChg>
        <pc:picChg chg="del">
          <ac:chgData name="Zhang Christina" userId="8650b9c0fb5e47b5" providerId="LiveId" clId="{B26FFB3D-E162-461F-9ADD-DFF1790D9BF0}" dt="2022-03-31T09:46:36.980" v="1943" actId="478"/>
          <ac:picMkLst>
            <pc:docMk/>
            <pc:sldMk cId="2151708334" sldId="1531"/>
            <ac:picMk id="9" creationId="{C366D5EE-B26E-4E80-A7B2-FCCDC86AB4AC}"/>
          </ac:picMkLst>
        </pc:picChg>
        <pc:picChg chg="add mod">
          <ac:chgData name="Zhang Christina" userId="8650b9c0fb5e47b5" providerId="LiveId" clId="{B26FFB3D-E162-461F-9ADD-DFF1790D9BF0}" dt="2022-03-31T09:47:39.063" v="1955" actId="14100"/>
          <ac:picMkLst>
            <pc:docMk/>
            <pc:sldMk cId="2151708334" sldId="1531"/>
            <ac:picMk id="4098" creationId="{24887B48-B449-4763-BE9F-EA34C425FA34}"/>
          </ac:picMkLst>
        </pc:picChg>
      </pc:sldChg>
      <pc:sldChg chg="addSp delSp modSp add mod">
        <pc:chgData name="Zhang Christina" userId="8650b9c0fb5e47b5" providerId="LiveId" clId="{B26FFB3D-E162-461F-9ADD-DFF1790D9BF0}" dt="2022-03-31T09:45:57.726" v="1941" actId="255"/>
        <pc:sldMkLst>
          <pc:docMk/>
          <pc:sldMk cId="3221209690" sldId="1532"/>
        </pc:sldMkLst>
        <pc:spChg chg="mod">
          <ac:chgData name="Zhang Christina" userId="8650b9c0fb5e47b5" providerId="LiveId" clId="{B26FFB3D-E162-461F-9ADD-DFF1790D9BF0}" dt="2022-03-31T09:45:57.726" v="1941" actId="255"/>
          <ac:spMkLst>
            <pc:docMk/>
            <pc:sldMk cId="3221209690" sldId="1532"/>
            <ac:spMk id="10" creationId="{80BF173E-5C29-4150-A527-3A9B73395A39}"/>
          </ac:spMkLst>
        </pc:spChg>
        <pc:spChg chg="mod">
          <ac:chgData name="Zhang Christina" userId="8650b9c0fb5e47b5" providerId="LiveId" clId="{B26FFB3D-E162-461F-9ADD-DFF1790D9BF0}" dt="2022-03-31T09:23:04.106" v="847" actId="20577"/>
          <ac:spMkLst>
            <pc:docMk/>
            <pc:sldMk cId="3221209690" sldId="1532"/>
            <ac:spMk id="13" creationId="{00000000-0000-0000-0000-000000000000}"/>
          </ac:spMkLst>
        </pc:spChg>
        <pc:picChg chg="del">
          <ac:chgData name="Zhang Christina" userId="8650b9c0fb5e47b5" providerId="LiveId" clId="{B26FFB3D-E162-461F-9ADD-DFF1790D9BF0}" dt="2022-03-31T09:32:28.696" v="1245" actId="478"/>
          <ac:picMkLst>
            <pc:docMk/>
            <pc:sldMk cId="3221209690" sldId="1532"/>
            <ac:picMk id="9" creationId="{C366D5EE-B26E-4E80-A7B2-FCCDC86AB4AC}"/>
          </ac:picMkLst>
        </pc:picChg>
        <pc:picChg chg="add mod">
          <ac:chgData name="Zhang Christina" userId="8650b9c0fb5e47b5" providerId="LiveId" clId="{B26FFB3D-E162-461F-9ADD-DFF1790D9BF0}" dt="2022-03-31T09:37:50.105" v="1253" actId="14100"/>
          <ac:picMkLst>
            <pc:docMk/>
            <pc:sldMk cId="3221209690" sldId="1532"/>
            <ac:picMk id="2050" creationId="{BE875028-D651-4666-96C5-87D0F4AD41C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0" name="Shape 100"/>
          <p:cNvSpPr>
            <a:spLocks noGrp="1" noRot="1" noChangeAspect="1"/>
          </p:cNvSpPr>
          <p:nvPr>
            <p:ph type="sldImg"/>
          </p:nvPr>
        </p:nvSpPr>
        <p:spPr>
          <a:xfrm>
            <a:off x="1143000" y="685800"/>
            <a:ext cx="4572000" cy="3429000"/>
          </a:xfrm>
          <a:prstGeom prst="rect">
            <a:avLst/>
          </a:prstGeom>
        </p:spPr>
        <p:txBody>
          <a:bodyPr/>
          <a:lstStyle/>
          <a:p>
            <a:endParaRPr/>
          </a:p>
        </p:txBody>
      </p:sp>
      <p:sp>
        <p:nvSpPr>
          <p:cNvPr id="101" name="Shape 10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8D52C4-9539-4267-A650-871C1CB16434}" type="slidenum">
              <a:rPr lang="zh-CN" altLang="en-US" smtClean="0"/>
              <a:t>4</a:t>
            </a:fld>
            <a:endParaRPr lang="zh-CN" altLang="en-US"/>
          </a:p>
        </p:txBody>
      </p:sp>
    </p:spTree>
    <p:extLst>
      <p:ext uri="{BB962C8B-B14F-4D97-AF65-F5344CB8AC3E}">
        <p14:creationId xmlns:p14="http://schemas.microsoft.com/office/powerpoint/2010/main" val="3274643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8D52C4-9539-4267-A650-871C1CB16434}" type="slidenum">
              <a:rPr lang="zh-CN" altLang="en-US" smtClean="0"/>
              <a:t>14</a:t>
            </a:fld>
            <a:endParaRPr lang="zh-CN" altLang="en-US"/>
          </a:p>
        </p:txBody>
      </p:sp>
    </p:spTree>
    <p:extLst>
      <p:ext uri="{BB962C8B-B14F-4D97-AF65-F5344CB8AC3E}">
        <p14:creationId xmlns:p14="http://schemas.microsoft.com/office/powerpoint/2010/main" val="324756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8D52C4-9539-4267-A650-871C1CB16434}" type="slidenum">
              <a:rPr lang="zh-CN" altLang="en-US" smtClean="0"/>
              <a:t>15</a:t>
            </a:fld>
            <a:endParaRPr lang="zh-CN" altLang="en-US"/>
          </a:p>
        </p:txBody>
      </p:sp>
    </p:spTree>
    <p:extLst>
      <p:ext uri="{BB962C8B-B14F-4D97-AF65-F5344CB8AC3E}">
        <p14:creationId xmlns:p14="http://schemas.microsoft.com/office/powerpoint/2010/main" val="1727508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8D52C4-9539-4267-A650-871C1CB16434}" type="slidenum">
              <a:rPr lang="zh-CN" altLang="en-US" smtClean="0"/>
              <a:t>16</a:t>
            </a:fld>
            <a:endParaRPr lang="zh-CN" altLang="en-US"/>
          </a:p>
        </p:txBody>
      </p:sp>
    </p:spTree>
    <p:extLst>
      <p:ext uri="{BB962C8B-B14F-4D97-AF65-F5344CB8AC3E}">
        <p14:creationId xmlns:p14="http://schemas.microsoft.com/office/powerpoint/2010/main" val="3787567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8D52C4-9539-4267-A650-871C1CB16434}" type="slidenum">
              <a:rPr lang="zh-CN" altLang="en-US" smtClean="0"/>
              <a:t>17</a:t>
            </a:fld>
            <a:endParaRPr lang="zh-CN" altLang="en-US"/>
          </a:p>
        </p:txBody>
      </p:sp>
    </p:spTree>
    <p:extLst>
      <p:ext uri="{BB962C8B-B14F-4D97-AF65-F5344CB8AC3E}">
        <p14:creationId xmlns:p14="http://schemas.microsoft.com/office/powerpoint/2010/main" val="3138063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8D52C4-9539-4267-A650-871C1CB16434}" type="slidenum">
              <a:rPr lang="zh-CN" altLang="en-US" smtClean="0"/>
              <a:t>18</a:t>
            </a:fld>
            <a:endParaRPr lang="zh-CN" altLang="en-US"/>
          </a:p>
        </p:txBody>
      </p:sp>
    </p:spTree>
    <p:extLst>
      <p:ext uri="{BB962C8B-B14F-4D97-AF65-F5344CB8AC3E}">
        <p14:creationId xmlns:p14="http://schemas.microsoft.com/office/powerpoint/2010/main" val="1244926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8D52C4-9539-4267-A650-871C1CB16434}" type="slidenum">
              <a:rPr lang="zh-CN" altLang="en-US" smtClean="0"/>
              <a:t>21</a:t>
            </a:fld>
            <a:endParaRPr lang="zh-CN" altLang="en-US"/>
          </a:p>
        </p:txBody>
      </p:sp>
    </p:spTree>
    <p:extLst>
      <p:ext uri="{BB962C8B-B14F-4D97-AF65-F5344CB8AC3E}">
        <p14:creationId xmlns:p14="http://schemas.microsoft.com/office/powerpoint/2010/main" val="2246227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8D52C4-9539-4267-A650-871C1CB16434}" type="slidenum">
              <a:rPr lang="zh-CN" altLang="en-US" smtClean="0"/>
              <a:t>22</a:t>
            </a:fld>
            <a:endParaRPr lang="zh-CN" altLang="en-US"/>
          </a:p>
        </p:txBody>
      </p:sp>
    </p:spTree>
    <p:extLst>
      <p:ext uri="{BB962C8B-B14F-4D97-AF65-F5344CB8AC3E}">
        <p14:creationId xmlns:p14="http://schemas.microsoft.com/office/powerpoint/2010/main" val="558778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8D52C4-9539-4267-A650-871C1CB16434}" type="slidenum">
              <a:rPr lang="zh-CN" altLang="en-US" smtClean="0"/>
              <a:t>6</a:t>
            </a:fld>
            <a:endParaRPr lang="zh-CN" altLang="en-US"/>
          </a:p>
        </p:txBody>
      </p:sp>
    </p:spTree>
    <p:extLst>
      <p:ext uri="{BB962C8B-B14F-4D97-AF65-F5344CB8AC3E}">
        <p14:creationId xmlns:p14="http://schemas.microsoft.com/office/powerpoint/2010/main" val="2333889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8D52C4-9539-4267-A650-871C1CB16434}" type="slidenum">
              <a:rPr lang="zh-CN" altLang="en-US" smtClean="0"/>
              <a:t>7</a:t>
            </a:fld>
            <a:endParaRPr lang="zh-CN" altLang="en-US"/>
          </a:p>
        </p:txBody>
      </p:sp>
    </p:spTree>
    <p:extLst>
      <p:ext uri="{BB962C8B-B14F-4D97-AF65-F5344CB8AC3E}">
        <p14:creationId xmlns:p14="http://schemas.microsoft.com/office/powerpoint/2010/main" val="2936787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8D52C4-9539-4267-A650-871C1CB16434}" type="slidenum">
              <a:rPr lang="zh-CN" altLang="en-US" smtClean="0"/>
              <a:t>8</a:t>
            </a:fld>
            <a:endParaRPr lang="zh-CN" altLang="en-US"/>
          </a:p>
        </p:txBody>
      </p:sp>
    </p:spTree>
    <p:extLst>
      <p:ext uri="{BB962C8B-B14F-4D97-AF65-F5344CB8AC3E}">
        <p14:creationId xmlns:p14="http://schemas.microsoft.com/office/powerpoint/2010/main" val="2280084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8D52C4-9539-4267-A650-871C1CB16434}" type="slidenum">
              <a:rPr lang="zh-CN" altLang="en-US" smtClean="0"/>
              <a:t>9</a:t>
            </a:fld>
            <a:endParaRPr lang="zh-CN" altLang="en-US"/>
          </a:p>
        </p:txBody>
      </p:sp>
    </p:spTree>
    <p:extLst>
      <p:ext uri="{BB962C8B-B14F-4D97-AF65-F5344CB8AC3E}">
        <p14:creationId xmlns:p14="http://schemas.microsoft.com/office/powerpoint/2010/main" val="2251462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8D52C4-9539-4267-A650-871C1CB16434}" type="slidenum">
              <a:rPr lang="zh-CN" altLang="en-US" smtClean="0"/>
              <a:t>10</a:t>
            </a:fld>
            <a:endParaRPr lang="zh-CN" altLang="en-US"/>
          </a:p>
        </p:txBody>
      </p:sp>
    </p:spTree>
    <p:extLst>
      <p:ext uri="{BB962C8B-B14F-4D97-AF65-F5344CB8AC3E}">
        <p14:creationId xmlns:p14="http://schemas.microsoft.com/office/powerpoint/2010/main" val="3358664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8D52C4-9539-4267-A650-871C1CB16434}" type="slidenum">
              <a:rPr lang="zh-CN" altLang="en-US" smtClean="0"/>
              <a:t>11</a:t>
            </a:fld>
            <a:endParaRPr lang="zh-CN" altLang="en-US"/>
          </a:p>
        </p:txBody>
      </p:sp>
    </p:spTree>
    <p:extLst>
      <p:ext uri="{BB962C8B-B14F-4D97-AF65-F5344CB8AC3E}">
        <p14:creationId xmlns:p14="http://schemas.microsoft.com/office/powerpoint/2010/main" val="1701282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8D52C4-9539-4267-A650-871C1CB16434}" type="slidenum">
              <a:rPr lang="zh-CN" altLang="en-US" smtClean="0"/>
              <a:t>12</a:t>
            </a:fld>
            <a:endParaRPr lang="zh-CN" altLang="en-US"/>
          </a:p>
        </p:txBody>
      </p:sp>
    </p:spTree>
    <p:extLst>
      <p:ext uri="{BB962C8B-B14F-4D97-AF65-F5344CB8AC3E}">
        <p14:creationId xmlns:p14="http://schemas.microsoft.com/office/powerpoint/2010/main" val="4062961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8D52C4-9539-4267-A650-871C1CB16434}" type="slidenum">
              <a:rPr lang="zh-CN" altLang="en-US" smtClean="0"/>
              <a:t>13</a:t>
            </a:fld>
            <a:endParaRPr lang="zh-CN" altLang="en-US"/>
          </a:p>
        </p:txBody>
      </p:sp>
    </p:spTree>
    <p:extLst>
      <p:ext uri="{BB962C8B-B14F-4D97-AF65-F5344CB8AC3E}">
        <p14:creationId xmlns:p14="http://schemas.microsoft.com/office/powerpoint/2010/main" val="1685045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标题文本"/>
          <p:cNvSpPr txBox="1">
            <a:spLocks noGrp="1"/>
          </p:cNvSpPr>
          <p:nvPr>
            <p:ph type="title"/>
          </p:nvPr>
        </p:nvSpPr>
        <p:spPr>
          <a:xfrm>
            <a:off x="1524000" y="1122362"/>
            <a:ext cx="9144000" cy="2387601"/>
          </a:xfrm>
          <a:prstGeom prst="rect">
            <a:avLst/>
          </a:prstGeom>
        </p:spPr>
        <p:txBody>
          <a:bodyPr anchor="b"/>
          <a:lstStyle>
            <a:lvl1pPr algn="ctr">
              <a:defRPr sz="6000"/>
            </a:lvl1pPr>
          </a:lstStyle>
          <a:p>
            <a:r>
              <a:t>标题文本</a:t>
            </a:r>
          </a:p>
        </p:txBody>
      </p:sp>
      <p:sp>
        <p:nvSpPr>
          <p:cNvPr id="12" name="正文级别 1…"/>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正文级别 1</a:t>
            </a:r>
          </a:p>
          <a:p>
            <a:pPr lvl="1"/>
            <a:r>
              <a:t>正文级别 2</a:t>
            </a:r>
          </a:p>
          <a:p>
            <a:pPr lvl="2"/>
            <a:r>
              <a:t>正文级别 3</a:t>
            </a:r>
          </a:p>
          <a:p>
            <a:pPr lvl="3"/>
            <a:r>
              <a:t>正文级别 4</a:t>
            </a:r>
          </a:p>
          <a:p>
            <a:pPr lvl="4"/>
            <a:r>
              <a:t>正文级别 5</a:t>
            </a:r>
          </a:p>
        </p:txBody>
      </p:sp>
      <p:sp>
        <p:nvSpPr>
          <p:cNvPr id="13"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91" name="标题文本"/>
          <p:cNvSpPr txBox="1">
            <a:spLocks noGrp="1"/>
          </p:cNvSpPr>
          <p:nvPr>
            <p:ph type="title"/>
          </p:nvPr>
        </p:nvSpPr>
        <p:spPr>
          <a:xfrm>
            <a:off x="839787" y="457200"/>
            <a:ext cx="3932239" cy="1600200"/>
          </a:xfrm>
          <a:prstGeom prst="rect">
            <a:avLst/>
          </a:prstGeom>
        </p:spPr>
        <p:txBody>
          <a:bodyPr anchor="b"/>
          <a:lstStyle>
            <a:lvl1pPr>
              <a:defRPr sz="3200"/>
            </a:lvl1pPr>
          </a:lstStyle>
          <a:p>
            <a:r>
              <a:t>标题文本</a:t>
            </a:r>
          </a:p>
        </p:txBody>
      </p:sp>
      <p:sp>
        <p:nvSpPr>
          <p:cNvPr id="92"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93" name="正文级别 1…"/>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正文级别 1</a:t>
            </a:r>
          </a:p>
          <a:p>
            <a:pPr lvl="1"/>
            <a:r>
              <a:t>正文级别 2</a:t>
            </a:r>
          </a:p>
          <a:p>
            <a:pPr lvl="2"/>
            <a:r>
              <a:t>正文级别 3</a:t>
            </a:r>
          </a:p>
          <a:p>
            <a:pPr lvl="3"/>
            <a:r>
              <a:t>正文级别 4</a:t>
            </a:r>
          </a:p>
          <a:p>
            <a:pPr lvl="4"/>
            <a:r>
              <a:t>正文级别 5</a:t>
            </a:r>
          </a:p>
        </p:txBody>
      </p:sp>
      <p:sp>
        <p:nvSpPr>
          <p:cNvPr id="94"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Slide 0">
    <p:bg>
      <p:bgPr>
        <a:solidFill>
          <a:srgbClr val="000000"/>
        </a:solidFill>
        <a:effectLst/>
      </p:bgPr>
    </p:bg>
    <p:spTree>
      <p:nvGrpSpPr>
        <p:cNvPr id="1" name=""/>
        <p:cNvGrpSpPr/>
        <p:nvPr/>
      </p:nvGrpSpPr>
      <p:grpSpPr>
        <a:xfrm>
          <a:off x="0" y="0"/>
          <a:ext cx="0" cy="0"/>
          <a:chOff x="0" y="0"/>
          <a:chExt cx="0" cy="0"/>
        </a:xfrm>
      </p:grpSpPr>
      <p:sp>
        <p:nvSpPr>
          <p:cNvPr id="20" name="标题文本"/>
          <p:cNvSpPr txBox="1">
            <a:spLocks noGrp="1"/>
          </p:cNvSpPr>
          <p:nvPr>
            <p:ph type="title"/>
          </p:nvPr>
        </p:nvSpPr>
        <p:spPr>
          <a:xfrm>
            <a:off x="1524000" y="1122362"/>
            <a:ext cx="9144000" cy="2387601"/>
          </a:xfrm>
          <a:prstGeom prst="rect">
            <a:avLst/>
          </a:prstGeom>
        </p:spPr>
        <p:txBody>
          <a:bodyPr anchor="b"/>
          <a:lstStyle>
            <a:lvl1pPr algn="ctr">
              <a:defRPr sz="6000">
                <a:solidFill>
                  <a:srgbClr val="FFFFFF"/>
                </a:solidFill>
              </a:defRPr>
            </a:lvl1pPr>
          </a:lstStyle>
          <a:p>
            <a:r>
              <a:t>标题文本</a:t>
            </a:r>
          </a:p>
        </p:txBody>
      </p:sp>
      <p:sp>
        <p:nvSpPr>
          <p:cNvPr id="21" name="正文级别 1…"/>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solidFill>
                  <a:srgbClr val="FFFFFF"/>
                </a:solidFill>
              </a:defRPr>
            </a:lvl1pPr>
            <a:lvl2pPr marL="0" indent="457200" algn="ctr">
              <a:buSzTx/>
              <a:buFontTx/>
              <a:buNone/>
              <a:defRPr sz="2400">
                <a:solidFill>
                  <a:srgbClr val="FFFFFF"/>
                </a:solidFill>
              </a:defRPr>
            </a:lvl2pPr>
            <a:lvl3pPr marL="0" indent="914400" algn="ctr">
              <a:buSzTx/>
              <a:buFontTx/>
              <a:buNone/>
              <a:defRPr sz="2400">
                <a:solidFill>
                  <a:srgbClr val="FFFFFF"/>
                </a:solidFill>
              </a:defRPr>
            </a:lvl3pPr>
            <a:lvl4pPr marL="0" indent="1371600" algn="ctr">
              <a:buSzTx/>
              <a:buFontTx/>
              <a:buNone/>
              <a:defRPr sz="2400">
                <a:solidFill>
                  <a:srgbClr val="FFFFFF"/>
                </a:solidFill>
              </a:defRPr>
            </a:lvl4pPr>
            <a:lvl5pPr marL="0" indent="1828800" algn="ctr">
              <a:buSzTx/>
              <a:buFontTx/>
              <a:buNone/>
              <a:defRPr sz="2400">
                <a:solidFill>
                  <a:srgbClr val="FFFFFF"/>
                </a:solidFill>
              </a:defRPr>
            </a:lvl5pPr>
          </a:lstStyle>
          <a:p>
            <a:r>
              <a:t>正文级别 1</a:t>
            </a:r>
          </a:p>
          <a:p>
            <a:pPr lvl="1"/>
            <a:r>
              <a:t>正文级别 2</a:t>
            </a:r>
          </a:p>
          <a:p>
            <a:pPr lvl="2"/>
            <a:r>
              <a:t>正文级别 3</a:t>
            </a:r>
          </a:p>
          <a:p>
            <a:pPr lvl="3"/>
            <a:r>
              <a:t>正文级别 4</a:t>
            </a:r>
          </a:p>
          <a:p>
            <a:pPr lvl="4"/>
            <a:r>
              <a:t>正文级别 5</a:t>
            </a:r>
          </a:p>
        </p:txBody>
      </p:sp>
      <p:sp>
        <p:nvSpPr>
          <p:cNvPr id="22" name="幻灯片编号"/>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9" name="标题文本"/>
          <p:cNvSpPr txBox="1">
            <a:spLocks noGrp="1"/>
          </p:cNvSpPr>
          <p:nvPr>
            <p:ph type="title"/>
          </p:nvPr>
        </p:nvSpPr>
        <p:spPr>
          <a:prstGeom prst="rect">
            <a:avLst/>
          </a:prstGeom>
        </p:spPr>
        <p:txBody>
          <a:bodyPr/>
          <a:lstStyle/>
          <a:p>
            <a:r>
              <a:t>标题文本</a:t>
            </a:r>
          </a:p>
        </p:txBody>
      </p:sp>
      <p:sp>
        <p:nvSpPr>
          <p:cNvPr id="30" name="正文级别 1…"/>
          <p:cNvSpPr txBox="1">
            <a:spLocks noGrp="1"/>
          </p:cNvSpPr>
          <p:nvPr>
            <p:ph type="body" idx="1"/>
          </p:nvPr>
        </p:nvSpPr>
        <p:spPr>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31"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8" name="标题文本"/>
          <p:cNvSpPr txBox="1">
            <a:spLocks noGrp="1"/>
          </p:cNvSpPr>
          <p:nvPr>
            <p:ph type="title"/>
          </p:nvPr>
        </p:nvSpPr>
        <p:spPr>
          <a:xfrm>
            <a:off x="831850" y="1709738"/>
            <a:ext cx="10515600" cy="2852737"/>
          </a:xfrm>
          <a:prstGeom prst="rect">
            <a:avLst/>
          </a:prstGeom>
        </p:spPr>
        <p:txBody>
          <a:bodyPr anchor="b"/>
          <a:lstStyle>
            <a:lvl1pPr>
              <a:defRPr sz="6000"/>
            </a:lvl1pPr>
          </a:lstStyle>
          <a:p>
            <a:r>
              <a:t>标题文本</a:t>
            </a:r>
          </a:p>
        </p:txBody>
      </p:sp>
      <p:sp>
        <p:nvSpPr>
          <p:cNvPr id="39" name="正文级别 1…"/>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正文级别 1</a:t>
            </a:r>
          </a:p>
          <a:p>
            <a:pPr lvl="1"/>
            <a:r>
              <a:t>正文级别 2</a:t>
            </a:r>
          </a:p>
          <a:p>
            <a:pPr lvl="2"/>
            <a:r>
              <a:t>正文级别 3</a:t>
            </a:r>
          </a:p>
          <a:p>
            <a:pPr lvl="3"/>
            <a:r>
              <a:t>正文级别 4</a:t>
            </a:r>
          </a:p>
          <a:p>
            <a:pPr lvl="4"/>
            <a:r>
              <a:t>正文级别 5</a:t>
            </a:r>
          </a:p>
        </p:txBody>
      </p:sp>
      <p:sp>
        <p:nvSpPr>
          <p:cNvPr id="40"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7" name="标题文本"/>
          <p:cNvSpPr txBox="1">
            <a:spLocks noGrp="1"/>
          </p:cNvSpPr>
          <p:nvPr>
            <p:ph type="title"/>
          </p:nvPr>
        </p:nvSpPr>
        <p:spPr>
          <a:prstGeom prst="rect">
            <a:avLst/>
          </a:prstGeom>
        </p:spPr>
        <p:txBody>
          <a:bodyPr/>
          <a:lstStyle/>
          <a:p>
            <a:r>
              <a:t>标题文本</a:t>
            </a:r>
          </a:p>
        </p:txBody>
      </p:sp>
      <p:sp>
        <p:nvSpPr>
          <p:cNvPr id="48" name="正文级别 1…"/>
          <p:cNvSpPr txBox="1">
            <a:spLocks noGrp="1"/>
          </p:cNvSpPr>
          <p:nvPr>
            <p:ph type="body" sz="half" idx="1"/>
          </p:nvPr>
        </p:nvSpPr>
        <p:spPr>
          <a:xfrm>
            <a:off x="838200" y="1825625"/>
            <a:ext cx="5181600" cy="4351338"/>
          </a:xfrm>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49"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6" name="标题文本"/>
          <p:cNvSpPr txBox="1">
            <a:spLocks noGrp="1"/>
          </p:cNvSpPr>
          <p:nvPr>
            <p:ph type="title"/>
          </p:nvPr>
        </p:nvSpPr>
        <p:spPr>
          <a:xfrm>
            <a:off x="839787" y="365125"/>
            <a:ext cx="10515601" cy="1325563"/>
          </a:xfrm>
          <a:prstGeom prst="rect">
            <a:avLst/>
          </a:prstGeom>
        </p:spPr>
        <p:txBody>
          <a:bodyPr/>
          <a:lstStyle/>
          <a:p>
            <a:r>
              <a:t>标题文本</a:t>
            </a:r>
          </a:p>
        </p:txBody>
      </p:sp>
      <p:sp>
        <p:nvSpPr>
          <p:cNvPr id="57" name="正文级别 1…"/>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正文级别 1</a:t>
            </a:r>
          </a:p>
          <a:p>
            <a:pPr lvl="1"/>
            <a:r>
              <a:t>正文级别 2</a:t>
            </a:r>
          </a:p>
          <a:p>
            <a:pPr lvl="2"/>
            <a:r>
              <a:t>正文级别 3</a:t>
            </a:r>
          </a:p>
          <a:p>
            <a:pPr lvl="3"/>
            <a:r>
              <a:t>正文级别 4</a:t>
            </a:r>
          </a:p>
          <a:p>
            <a:pPr lvl="4"/>
            <a:r>
              <a:t>正文级别 5</a:t>
            </a:r>
          </a:p>
        </p:txBody>
      </p:sp>
      <p:sp>
        <p:nvSpPr>
          <p:cNvPr id="58"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9"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6" name="标题文本"/>
          <p:cNvSpPr txBox="1">
            <a:spLocks noGrp="1"/>
          </p:cNvSpPr>
          <p:nvPr>
            <p:ph type="title"/>
          </p:nvPr>
        </p:nvSpPr>
        <p:spPr>
          <a:prstGeom prst="rect">
            <a:avLst/>
          </a:prstGeom>
        </p:spPr>
        <p:txBody>
          <a:bodyPr/>
          <a:lstStyle/>
          <a:p>
            <a:r>
              <a:t>标题文本</a:t>
            </a:r>
          </a:p>
        </p:txBody>
      </p:sp>
      <p:sp>
        <p:nvSpPr>
          <p:cNvPr id="67"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4"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81" name="标题文本"/>
          <p:cNvSpPr txBox="1">
            <a:spLocks noGrp="1"/>
          </p:cNvSpPr>
          <p:nvPr>
            <p:ph type="title"/>
          </p:nvPr>
        </p:nvSpPr>
        <p:spPr>
          <a:xfrm>
            <a:off x="839787" y="457200"/>
            <a:ext cx="3932239" cy="1600200"/>
          </a:xfrm>
          <a:prstGeom prst="rect">
            <a:avLst/>
          </a:prstGeom>
        </p:spPr>
        <p:txBody>
          <a:bodyPr anchor="b"/>
          <a:lstStyle>
            <a:lvl1pPr>
              <a:defRPr sz="3200"/>
            </a:lvl1pPr>
          </a:lstStyle>
          <a:p>
            <a:r>
              <a:t>标题文本</a:t>
            </a:r>
          </a:p>
        </p:txBody>
      </p:sp>
      <p:sp>
        <p:nvSpPr>
          <p:cNvPr id="82" name="正文级别 1…"/>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正文级别 1</a:t>
            </a:r>
          </a:p>
          <a:p>
            <a:pPr lvl="1"/>
            <a:r>
              <a:t>正文级别 2</a:t>
            </a:r>
          </a:p>
          <a:p>
            <a:pPr lvl="2"/>
            <a:r>
              <a:t>正文级别 3</a:t>
            </a:r>
          </a:p>
          <a:p>
            <a:pPr lvl="3"/>
            <a:r>
              <a:t>正文级别 4</a:t>
            </a:r>
          </a:p>
          <a:p>
            <a:pPr lvl="4"/>
            <a:r>
              <a:t>正文级别 5</a:t>
            </a:r>
          </a:p>
        </p:txBody>
      </p:sp>
      <p:sp>
        <p:nvSpPr>
          <p:cNvPr id="83" name="Text Placeholder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84"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文本"/>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标题文本</a:t>
            </a:r>
          </a:p>
        </p:txBody>
      </p:sp>
      <p:sp>
        <p:nvSpPr>
          <p:cNvPr id="3" name="正文级别 1…"/>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正文级别 1</a:t>
            </a:r>
          </a:p>
          <a:p>
            <a:pPr lvl="1"/>
            <a:r>
              <a:t>正文级别 2</a:t>
            </a:r>
          </a:p>
          <a:p>
            <a:pPr lvl="2"/>
            <a:r>
              <a:t>正文级别 3</a:t>
            </a:r>
          </a:p>
          <a:p>
            <a:pPr lvl="3"/>
            <a:r>
              <a:t>正文级别 4</a:t>
            </a:r>
          </a:p>
          <a:p>
            <a:pPr lvl="4"/>
            <a:r>
              <a:t>正文级别 5</a:t>
            </a:r>
          </a:p>
        </p:txBody>
      </p:sp>
      <p:sp>
        <p:nvSpPr>
          <p:cNvPr id="4" name="幻灯片编号"/>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9.jpe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20.jpe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21.jpe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22.jpe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23.jpe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15.jpg"/><Relationship Id="rId7"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4.png"/><Relationship Id="rId9"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29.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mailto:scholarship@globaluniversityonline.org"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mailto:scholarship@globaluniversityonline.org" TargetMode="Externa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hyperlink" Target="https://www.microsoft.com/zh-cn/microsoft-teams/group-chat-software" TargetMode="External"/><Relationship Id="rId5" Type="http://schemas.openxmlformats.org/officeDocument/2006/relationships/hyperlink" Target="https://www.imperial.ac.uk/careers/applications-and-interviews/personal-statements/" TargetMode="Externa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hyperlink" Target="https://1drv.ms/v/s!ArVHXvvAuVCGjNFulODur1KRqAgo8w?e=alPV70" TargetMode="Externa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8.jpeg"/><Relationship Id="rId5" Type="http://schemas.openxmlformats.org/officeDocument/2006/relationships/image" Target="../media/image4.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4.png"/><Relationship Id="rId4" Type="http://schemas.microsoft.com/office/2007/relationships/hdphoto" Target="../media/hdphoto2.wdp"/><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16.jpg"/><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19.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4700"/>
                    </a14:imgEffect>
                  </a14:imgLayer>
                </a14:imgProps>
              </a:ext>
            </a:extLst>
          </a:blip>
          <a:srcRect t="10340" r="384"/>
          <a:stretch/>
        </p:blipFill>
        <p:spPr>
          <a:xfrm>
            <a:off x="34639" y="0"/>
            <a:ext cx="12218593" cy="6851863"/>
          </a:xfrm>
          <a:prstGeom prst="rect">
            <a:avLst/>
          </a:prstGeom>
        </p:spPr>
      </p:pic>
      <p:pic>
        <p:nvPicPr>
          <p:cNvPr id="5" name="Picture 4">
            <a:extLst>
              <a:ext uri="{FF2B5EF4-FFF2-40B4-BE49-F238E27FC236}">
                <a16:creationId xmlns:a16="http://schemas.microsoft.com/office/drawing/2014/main" id="{FB4BEE68-9F35-4E41-9BED-D7C3874D7C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5966" y="557818"/>
            <a:ext cx="1875513" cy="458527"/>
          </a:xfrm>
          <a:prstGeom prst="rect">
            <a:avLst/>
          </a:prstGeom>
        </p:spPr>
      </p:pic>
      <p:sp>
        <p:nvSpPr>
          <p:cNvPr id="105" name="Rectangle 3"/>
          <p:cNvSpPr txBox="1"/>
          <p:nvPr/>
        </p:nvSpPr>
        <p:spPr>
          <a:xfrm>
            <a:off x="204108" y="787081"/>
            <a:ext cx="11392042" cy="36036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Autofit/>
          </a:bodyPr>
          <a:lstStyle>
            <a:lvl1pPr algn="ctr">
              <a:lnSpc>
                <a:spcPct val="90000"/>
              </a:lnSpc>
              <a:spcBef>
                <a:spcPts val="600"/>
              </a:spcBef>
              <a:defRPr sz="7200" b="1">
                <a:solidFill>
                  <a:srgbClr val="FFFFFF"/>
                </a:solidFill>
                <a:latin typeface="FZQingKeBenYueSongS-R-GB"/>
                <a:ea typeface="FZQingKeBenYueSongS-R-GB"/>
                <a:cs typeface="FZQingKeBenYueSongS-R-GB"/>
                <a:sym typeface="FZQingKeBenYueSongS-R-GB"/>
              </a:defRPr>
            </a:lvl1pPr>
          </a:lstStyle>
          <a:p>
            <a:r>
              <a:rPr lang="zh-CN" altLang="en-US" sz="8000" dirty="0"/>
              <a:t>帝国理工</a:t>
            </a:r>
          </a:p>
          <a:p>
            <a:r>
              <a:rPr lang="en-GB" sz="8000" dirty="0"/>
              <a:t>“</a:t>
            </a:r>
            <a:r>
              <a:rPr lang="zh-CN" altLang="en-US" sz="8000" dirty="0"/>
              <a:t>数据科学</a:t>
            </a:r>
            <a:r>
              <a:rPr lang="en-GB" sz="8000" dirty="0"/>
              <a:t>”</a:t>
            </a:r>
          </a:p>
          <a:p>
            <a:r>
              <a:rPr lang="zh-CN" altLang="en-US" sz="8000" dirty="0"/>
              <a:t>在线暑期学校</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
            <a:extLst>
              <a:ext uri="{FF2B5EF4-FFF2-40B4-BE49-F238E27FC236}">
                <a16:creationId xmlns:a16="http://schemas.microsoft.com/office/drawing/2014/main" id="{C3BEFD2B-635D-4053-AF82-C5E499886C7D}"/>
              </a:ext>
            </a:extLst>
          </p:cNvPr>
          <p:cNvSpPr/>
          <p:nvPr/>
        </p:nvSpPr>
        <p:spPr>
          <a:xfrm>
            <a:off x="-1" y="1368109"/>
            <a:ext cx="12165433" cy="5489891"/>
          </a:xfrm>
          <a:prstGeom prst="rect">
            <a:avLst/>
          </a:prstGeom>
          <a:solidFill>
            <a:srgbClr val="2F559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HK"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1702" name="Object 1702"/>
          <p:cNvSpPr txBox="1"/>
          <p:nvPr/>
        </p:nvSpPr>
        <p:spPr>
          <a:xfrm>
            <a:off x="980351" y="919991"/>
            <a:ext cx="6630685" cy="273050"/>
          </a:xfrm>
          <a:prstGeom prst="rect">
            <a:avLst/>
          </a:prstGeom>
        </p:spPr>
        <p:txBody>
          <a:bodyPr vert="horz" rtlCol="0" anchor="t" anchorCtr="0">
            <a:noAutofit/>
          </a:bodyPr>
          <a:lstStyle/>
          <a:p>
            <a:pPr algn="l">
              <a:lnSpc>
                <a:spcPct val="100000"/>
              </a:lnSpc>
            </a:pPr>
            <a:r>
              <a:rPr lang="en-GB" altLang="zh-CN" dirty="0">
                <a:solidFill>
                  <a:srgbClr val="999999"/>
                </a:solidFill>
                <a:latin typeface="OPPOSans-M"/>
                <a:ea typeface="OPPOSans-M"/>
              </a:rPr>
              <a:t>DATA SCIENCE INSTITUTE, IMPERIAL COLLEGE LONDON</a:t>
            </a:r>
            <a:r>
              <a:rPr lang="zh-CN" altLang="en-US" dirty="0">
                <a:solidFill>
                  <a:srgbClr val="999999"/>
                </a:solidFill>
                <a:latin typeface="OPPOSans-M"/>
                <a:ea typeface="OPPOSans-M"/>
              </a:rPr>
              <a:t> </a:t>
            </a:r>
            <a:endParaRPr lang="zh-CN" altLang="en-US" sz="900" dirty="0"/>
          </a:p>
        </p:txBody>
      </p:sp>
      <p:sp>
        <p:nvSpPr>
          <p:cNvPr id="1709" name="Object 1709"/>
          <p:cNvSpPr txBox="1"/>
          <p:nvPr/>
        </p:nvSpPr>
        <p:spPr>
          <a:xfrm>
            <a:off x="193466" y="1806411"/>
            <a:ext cx="7105406" cy="4157598"/>
          </a:xfrm>
          <a:prstGeom prst="rect">
            <a:avLst/>
          </a:prstGeom>
        </p:spPr>
        <p:txBody>
          <a:bodyPr vert="horz" rtlCol="0" anchor="t" anchorCtr="0">
            <a:noAutofit/>
          </a:bodyPr>
          <a:lstStyle/>
          <a:p>
            <a:pPr>
              <a:lnSpc>
                <a:spcPct val="133333"/>
              </a:lnSpc>
            </a:pPr>
            <a:endParaRPr lang="en-GB" altLang="zh-CN" sz="1400" spc="75" dirty="0">
              <a:solidFill>
                <a:srgbClr val="FFFFFF"/>
              </a:solidFill>
              <a:latin typeface="Microsoft YaHei UI Light" panose="020B0502040204020203" pitchFamily="34" charset="-122"/>
              <a:ea typeface="Microsoft YaHei UI Light" panose="020B0502040204020203" pitchFamily="34" charset="-122"/>
            </a:endParaRPr>
          </a:p>
        </p:txBody>
      </p:sp>
      <p:pic>
        <p:nvPicPr>
          <p:cNvPr id="7" name="Picture 6" descr="A picture containing drawing&#10;&#10;Description automatically generated">
            <a:extLst>
              <a:ext uri="{FF2B5EF4-FFF2-40B4-BE49-F238E27FC236}">
                <a16:creationId xmlns:a16="http://schemas.microsoft.com/office/drawing/2014/main" id="{1E6DF278-AB42-4B4F-9377-77EE4E5C1E11}"/>
              </a:ext>
            </a:extLst>
          </p:cNvPr>
          <p:cNvPicPr>
            <a:picLocks noChangeAspect="1"/>
          </p:cNvPicPr>
          <p:nvPr/>
        </p:nvPicPr>
        <p:blipFill>
          <a:blip r:embed="rId3"/>
          <a:stretch>
            <a:fillRect/>
          </a:stretch>
        </p:blipFill>
        <p:spPr>
          <a:xfrm>
            <a:off x="8908898" y="616514"/>
            <a:ext cx="2758440" cy="377190"/>
          </a:xfrm>
          <a:prstGeom prst="rect">
            <a:avLst/>
          </a:prstGeom>
        </p:spPr>
      </p:pic>
      <p:pic>
        <p:nvPicPr>
          <p:cNvPr id="12" name="image 204">
            <a:extLst>
              <a:ext uri="{FF2B5EF4-FFF2-40B4-BE49-F238E27FC236}">
                <a16:creationId xmlns:a16="http://schemas.microsoft.com/office/drawing/2014/main" id="{4A64DBE5-D55B-4111-AE5C-7B24D33C71F3}"/>
              </a:ext>
            </a:extLst>
          </p:cNvPr>
          <p:cNvPicPr>
            <a:picLocks noChangeAspect="1"/>
          </p:cNvPicPr>
          <p:nvPr/>
        </p:nvPicPr>
        <p:blipFill rotWithShape="1">
          <a:blip r:embed="rId4"/>
          <a:srcRect l="414" t="100878" r="63417" b="-145598"/>
          <a:stretch/>
        </p:blipFill>
        <p:spPr>
          <a:xfrm rot="5400000">
            <a:off x="441667" y="734164"/>
            <a:ext cx="756621" cy="161136"/>
          </a:xfrm>
          <a:prstGeom prst="rect">
            <a:avLst/>
          </a:prstGeom>
          <a:solidFill>
            <a:srgbClr val="2F5597"/>
          </a:solidFill>
          <a:ln>
            <a:noFill/>
          </a:ln>
        </p:spPr>
      </p:pic>
      <p:sp>
        <p:nvSpPr>
          <p:cNvPr id="13" name="TextBox 1"/>
          <p:cNvSpPr txBox="1"/>
          <p:nvPr/>
        </p:nvSpPr>
        <p:spPr>
          <a:xfrm>
            <a:off x="973424" y="382150"/>
            <a:ext cx="9376682"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200">
                <a:solidFill>
                  <a:srgbClr val="2F5597"/>
                </a:solidFill>
                <a:latin typeface="FZQingKeBenYueSongS-R-GB"/>
                <a:ea typeface="FZQingKeBenYueSongS-R-GB"/>
                <a:cs typeface="FZQingKeBenYueSongS-R-GB"/>
                <a:sym typeface="FZQingKeBenYueSongS-R-GB"/>
              </a:defRPr>
            </a:pPr>
            <a:r>
              <a:rPr lang="zh-CN" altLang="en-US" dirty="0">
                <a:solidFill>
                  <a:schemeClr val="accent5">
                    <a:lumMod val="75000"/>
                  </a:schemeClr>
                </a:solidFill>
              </a:rPr>
              <a:t>帝国理工“数据医疗创新”暑期学校</a:t>
            </a:r>
            <a:r>
              <a:rPr lang="en-GB" altLang="zh-CN" dirty="0">
                <a:solidFill>
                  <a:schemeClr val="accent5">
                    <a:lumMod val="75000"/>
                  </a:schemeClr>
                </a:solidFill>
              </a:rPr>
              <a:t>-</a:t>
            </a:r>
            <a:r>
              <a:rPr lang="zh-CN" altLang="en-US" dirty="0">
                <a:solidFill>
                  <a:schemeClr val="accent5">
                    <a:lumMod val="75000"/>
                  </a:schemeClr>
                </a:solidFill>
              </a:rPr>
              <a:t>项目简介</a:t>
            </a:r>
          </a:p>
        </p:txBody>
      </p:sp>
      <p:sp>
        <p:nvSpPr>
          <p:cNvPr id="14" name="TextBox 8"/>
          <p:cNvSpPr txBox="1"/>
          <p:nvPr/>
        </p:nvSpPr>
        <p:spPr>
          <a:xfrm>
            <a:off x="11472747" y="6323274"/>
            <a:ext cx="284691"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600">
                <a:solidFill>
                  <a:srgbClr val="FFFFFF"/>
                </a:solidFill>
                <a:latin typeface="Avenir Light"/>
                <a:ea typeface="Avenir Light"/>
                <a:cs typeface="Avenir Light"/>
                <a:sym typeface="Avenir Light"/>
              </a:defRPr>
            </a:lvl1pPr>
          </a:lstStyle>
          <a:p>
            <a:r>
              <a:rPr lang="en-US" altLang="zh-CN" dirty="0">
                <a:solidFill>
                  <a:schemeClr val="bg1"/>
                </a:solidFill>
              </a:rPr>
              <a:t>4</a:t>
            </a:r>
            <a:r>
              <a:rPr lang="en-US" altLang="zh-CN" dirty="0"/>
              <a:t>5</a:t>
            </a:r>
            <a:endParaRPr dirty="0"/>
          </a:p>
        </p:txBody>
      </p:sp>
      <p:sp>
        <p:nvSpPr>
          <p:cNvPr id="10" name="TextBox 9">
            <a:extLst>
              <a:ext uri="{FF2B5EF4-FFF2-40B4-BE49-F238E27FC236}">
                <a16:creationId xmlns:a16="http://schemas.microsoft.com/office/drawing/2014/main" id="{80BF173E-5C29-4150-A527-3A9B73395A39}"/>
              </a:ext>
            </a:extLst>
          </p:cNvPr>
          <p:cNvSpPr txBox="1"/>
          <p:nvPr/>
        </p:nvSpPr>
        <p:spPr>
          <a:xfrm>
            <a:off x="26568" y="1552739"/>
            <a:ext cx="8664208" cy="51129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50000"/>
              </a:lnSpc>
              <a:spcBef>
                <a:spcPts val="0"/>
              </a:spcBef>
              <a:spcAft>
                <a:spcPts val="0"/>
              </a:spcAft>
              <a:buClrTx/>
              <a:buSzTx/>
              <a:buFont typeface="Wingdings" panose="05000000000000000000" pitchFamily="2" charset="2"/>
              <a:buChar char="v"/>
              <a:tabLst/>
            </a:pPr>
            <a:r>
              <a:rPr kumimoji="0" lang="zh-CN" altLang="en-US" sz="1450" b="0" i="0" u="none" strike="noStrike" cap="none" spc="0" normalizeH="0" baseline="0" dirty="0">
                <a:ln>
                  <a:noFill/>
                </a:ln>
                <a:solidFill>
                  <a:srgbClr val="FFFFFF"/>
                </a:solidFill>
                <a:effectLst/>
                <a:uFillTx/>
                <a:latin typeface="+mj-lt"/>
                <a:ea typeface="+mj-ea"/>
                <a:cs typeface="+mj-cs"/>
                <a:sym typeface="Calibri"/>
              </a:rPr>
              <a:t>在医疗保健行业，数据科学和人工智能</a:t>
            </a:r>
            <a:r>
              <a:rPr kumimoji="0" lang="en-US" altLang="zh-CN" sz="1450" b="0" i="0" u="none" strike="noStrike" cap="none" spc="0" normalizeH="0" baseline="0" dirty="0">
                <a:ln>
                  <a:noFill/>
                </a:ln>
                <a:solidFill>
                  <a:srgbClr val="FFFFFF"/>
                </a:solidFill>
                <a:effectLst/>
                <a:uFillTx/>
                <a:latin typeface="+mj-lt"/>
                <a:ea typeface="+mj-ea"/>
                <a:cs typeface="+mj-cs"/>
                <a:sym typeface="Calibri"/>
              </a:rPr>
              <a:t>(AI)</a:t>
            </a:r>
            <a:r>
              <a:rPr kumimoji="0" lang="zh-CN" altLang="en-US" sz="1450" b="0" i="0" u="none" strike="noStrike" cap="none" spc="0" normalizeH="0" baseline="0" dirty="0">
                <a:ln>
                  <a:noFill/>
                </a:ln>
                <a:solidFill>
                  <a:srgbClr val="FFFFFF"/>
                </a:solidFill>
                <a:effectLst/>
                <a:uFillTx/>
                <a:latin typeface="+mj-lt"/>
                <a:ea typeface="+mj-ea"/>
                <a:cs typeface="+mj-cs"/>
                <a:sym typeface="Calibri"/>
              </a:rPr>
              <a:t>发挥了关键作用</a:t>
            </a:r>
            <a:endParaRPr kumimoji="0" lang="en-GB" altLang="zh-CN" sz="1450" b="0" i="0" u="none" strike="noStrike" cap="none" spc="0" normalizeH="0" baseline="0" dirty="0">
              <a:ln>
                <a:noFill/>
              </a:ln>
              <a:solidFill>
                <a:srgbClr val="FFFFFF"/>
              </a:solidFill>
              <a:effectLst/>
              <a:uFillTx/>
              <a:latin typeface="+mj-lt"/>
              <a:ea typeface="+mj-ea"/>
              <a:cs typeface="+mj-cs"/>
              <a:sym typeface="Calibri"/>
            </a:endParaRPr>
          </a:p>
          <a:p>
            <a:pPr marL="285750" marR="0" indent="-285750" algn="l" defTabSz="914400" rtl="0" fontAlgn="auto" latinLnBrk="0" hangingPunct="0">
              <a:lnSpc>
                <a:spcPct val="150000"/>
              </a:lnSpc>
              <a:spcBef>
                <a:spcPts val="0"/>
              </a:spcBef>
              <a:spcAft>
                <a:spcPts val="0"/>
              </a:spcAft>
              <a:buClrTx/>
              <a:buSzTx/>
              <a:buFont typeface="Wingdings" panose="05000000000000000000" pitchFamily="2" charset="2"/>
              <a:buChar char="v"/>
              <a:tabLst/>
            </a:pPr>
            <a:r>
              <a:rPr lang="zh-CN" altLang="en-US" sz="1450" dirty="0">
                <a:solidFill>
                  <a:srgbClr val="FFFFFF"/>
                </a:solidFill>
              </a:rPr>
              <a:t>人工智能把</a:t>
            </a:r>
            <a:r>
              <a:rPr kumimoji="0" lang="zh-CN" altLang="en-US" sz="1450" b="0" i="0" u="none" strike="noStrike" cap="none" spc="0" normalizeH="0" baseline="0" dirty="0">
                <a:ln>
                  <a:noFill/>
                </a:ln>
                <a:solidFill>
                  <a:srgbClr val="FFFFFF"/>
                </a:solidFill>
                <a:effectLst/>
                <a:uFillTx/>
                <a:latin typeface="+mj-lt"/>
                <a:ea typeface="+mj-ea"/>
                <a:cs typeface="+mj-cs"/>
                <a:sym typeface="Calibri"/>
              </a:rPr>
              <a:t>创新和病人护理结合起来，它们有可能改变医疗保健的具体应用。</a:t>
            </a:r>
            <a:endParaRPr kumimoji="0" lang="en-GB" altLang="zh-CN" sz="1450" b="0" i="0" u="none" strike="noStrike" cap="none" spc="0" normalizeH="0" baseline="0" dirty="0">
              <a:ln>
                <a:noFill/>
              </a:ln>
              <a:solidFill>
                <a:srgbClr val="FFFFFF"/>
              </a:solidFill>
              <a:effectLst/>
              <a:uFillTx/>
              <a:latin typeface="+mj-lt"/>
              <a:ea typeface="+mj-ea"/>
              <a:cs typeface="+mj-cs"/>
              <a:sym typeface="Calibri"/>
            </a:endParaRPr>
          </a:p>
          <a:p>
            <a:pPr marL="285750" marR="0" indent="-285750" algn="l" defTabSz="914400" rtl="0" fontAlgn="auto" latinLnBrk="0" hangingPunct="0">
              <a:lnSpc>
                <a:spcPct val="150000"/>
              </a:lnSpc>
              <a:spcBef>
                <a:spcPts val="0"/>
              </a:spcBef>
              <a:spcAft>
                <a:spcPts val="0"/>
              </a:spcAft>
              <a:buClrTx/>
              <a:buSzTx/>
              <a:buFont typeface="Wingdings" panose="05000000000000000000" pitchFamily="2" charset="2"/>
              <a:buChar char="v"/>
              <a:tabLst/>
            </a:pPr>
            <a:r>
              <a:rPr kumimoji="0" lang="zh-CN" altLang="en-US" sz="1450" b="0" i="0" u="none" strike="noStrike" cap="none" spc="0" normalizeH="0" baseline="0" dirty="0">
                <a:ln>
                  <a:noFill/>
                </a:ln>
                <a:solidFill>
                  <a:srgbClr val="FFFFFF"/>
                </a:solidFill>
                <a:effectLst/>
                <a:uFillTx/>
                <a:latin typeface="+mj-lt"/>
                <a:ea typeface="+mj-ea"/>
                <a:cs typeface="+mj-cs"/>
                <a:sym typeface="Calibri"/>
              </a:rPr>
              <a:t>医疗数据为许多发现开辟了道路。例如，它帮助更好运行基础医学评估和更快进行有效药物研发。</a:t>
            </a:r>
            <a:endParaRPr kumimoji="0" lang="en-GB" altLang="zh-CN" sz="1450" b="0" i="0" u="none" strike="noStrike" cap="none" spc="0" normalizeH="0" baseline="0" dirty="0">
              <a:ln>
                <a:noFill/>
              </a:ln>
              <a:solidFill>
                <a:srgbClr val="FFFFFF"/>
              </a:solidFill>
              <a:effectLst/>
              <a:uFillTx/>
              <a:latin typeface="+mj-lt"/>
              <a:ea typeface="+mj-ea"/>
              <a:cs typeface="+mj-cs"/>
              <a:sym typeface="Calibri"/>
            </a:endParaRPr>
          </a:p>
          <a:p>
            <a:pPr marL="285750" marR="0" indent="-285750" algn="l" defTabSz="914400" rtl="0" fontAlgn="auto" latinLnBrk="0" hangingPunct="0">
              <a:lnSpc>
                <a:spcPct val="150000"/>
              </a:lnSpc>
              <a:spcBef>
                <a:spcPts val="0"/>
              </a:spcBef>
              <a:spcAft>
                <a:spcPts val="0"/>
              </a:spcAft>
              <a:buClrTx/>
              <a:buSzTx/>
              <a:buFont typeface="Wingdings" panose="05000000000000000000" pitchFamily="2" charset="2"/>
              <a:buChar char="v"/>
              <a:tabLst/>
            </a:pPr>
            <a:r>
              <a:rPr kumimoji="0" lang="zh-CN" altLang="en-US" sz="1450" b="0" i="0" u="none" strike="noStrike" cap="none" spc="0" normalizeH="0" baseline="0" dirty="0">
                <a:ln>
                  <a:noFill/>
                </a:ln>
                <a:solidFill>
                  <a:srgbClr val="FFFFFF"/>
                </a:solidFill>
                <a:effectLst/>
                <a:uFillTx/>
                <a:latin typeface="+mj-lt"/>
                <a:ea typeface="+mj-ea"/>
                <a:cs typeface="+mj-cs"/>
                <a:sym typeface="Calibri"/>
              </a:rPr>
              <a:t>数据科学家正使用强大的预测分析工具，可在早期检测和识别慢性疾病，并快速推荐有效的干预措施。</a:t>
            </a:r>
            <a:endParaRPr kumimoji="0" lang="en-GB" altLang="zh-CN" sz="1450" b="0" i="0" u="none" strike="noStrike" cap="none" spc="0" normalizeH="0" baseline="0" dirty="0">
              <a:ln>
                <a:noFill/>
              </a:ln>
              <a:solidFill>
                <a:srgbClr val="FFFFFF"/>
              </a:solidFill>
              <a:effectLst/>
              <a:uFillTx/>
              <a:latin typeface="+mj-lt"/>
              <a:ea typeface="+mj-ea"/>
              <a:cs typeface="+mj-cs"/>
              <a:sym typeface="Calibri"/>
            </a:endParaRPr>
          </a:p>
          <a:p>
            <a:pPr marL="285750" marR="0" indent="-285750" algn="l" defTabSz="914400" rtl="0" fontAlgn="auto" latinLnBrk="0" hangingPunct="0">
              <a:lnSpc>
                <a:spcPct val="150000"/>
              </a:lnSpc>
              <a:spcBef>
                <a:spcPts val="0"/>
              </a:spcBef>
              <a:spcAft>
                <a:spcPts val="0"/>
              </a:spcAft>
              <a:buClrTx/>
              <a:buSzTx/>
              <a:buFont typeface="Wingdings" panose="05000000000000000000" pitchFamily="2" charset="2"/>
              <a:buChar char="v"/>
              <a:tabLst/>
            </a:pPr>
            <a:r>
              <a:rPr kumimoji="0" lang="zh-CN" altLang="en-US" sz="1450" b="0" i="0" u="none" strike="noStrike" cap="none" spc="0" normalizeH="0" baseline="0" dirty="0">
                <a:ln>
                  <a:noFill/>
                </a:ln>
                <a:solidFill>
                  <a:srgbClr val="FFFFFF"/>
                </a:solidFill>
                <a:effectLst/>
                <a:uFillTx/>
                <a:latin typeface="+mj-lt"/>
                <a:ea typeface="+mj-ea"/>
                <a:cs typeface="+mj-cs"/>
                <a:sym typeface="Calibri"/>
              </a:rPr>
              <a:t>人工智能将更快地帮助分析评估各种症状的有效药物和治疗方案，并优化药物研发和生产的有效途径。</a:t>
            </a:r>
            <a:endParaRPr kumimoji="0" lang="en-GB" altLang="zh-CN" sz="1450" b="0" i="0" u="none" strike="noStrike" cap="none" spc="0" normalizeH="0" baseline="0" dirty="0">
              <a:ln>
                <a:noFill/>
              </a:ln>
              <a:solidFill>
                <a:srgbClr val="FFFFFF"/>
              </a:solidFill>
              <a:effectLst/>
              <a:uFillTx/>
              <a:latin typeface="+mj-lt"/>
              <a:ea typeface="+mj-ea"/>
              <a:cs typeface="+mj-cs"/>
              <a:sym typeface="Calibri"/>
            </a:endParaRPr>
          </a:p>
          <a:p>
            <a:pPr marL="285750" marR="0" indent="-285750" algn="l" defTabSz="914400" rtl="0" fontAlgn="auto" latinLnBrk="0" hangingPunct="0">
              <a:lnSpc>
                <a:spcPct val="150000"/>
              </a:lnSpc>
              <a:spcBef>
                <a:spcPts val="0"/>
              </a:spcBef>
              <a:spcAft>
                <a:spcPts val="0"/>
              </a:spcAft>
              <a:buClrTx/>
              <a:buSzTx/>
              <a:buFont typeface="Wingdings" panose="05000000000000000000" pitchFamily="2" charset="2"/>
              <a:buChar char="v"/>
              <a:tabLst/>
            </a:pPr>
            <a:r>
              <a:rPr kumimoji="0" lang="zh-CN" altLang="en-US" sz="1450" b="0" i="0" u="none" strike="noStrike" cap="none" spc="0" normalizeH="0" baseline="0" dirty="0">
                <a:ln>
                  <a:noFill/>
                </a:ln>
                <a:solidFill>
                  <a:srgbClr val="FFFFFF"/>
                </a:solidFill>
                <a:effectLst/>
                <a:uFillTx/>
                <a:latin typeface="+mj-lt"/>
                <a:ea typeface="+mj-ea"/>
                <a:cs typeface="+mj-cs"/>
                <a:sym typeface="Calibri"/>
              </a:rPr>
              <a:t>数据科学极大程度上帮助提高了病人的护理质量，节省了医生大量的时间，让他们在一个日益复杂的环境中可以有效分析，使医生有更多的时间直接照顾病人，减少倦怠。</a:t>
            </a:r>
            <a:endParaRPr kumimoji="0" lang="en-GB" altLang="zh-CN" sz="1450" b="0" i="0" u="none" strike="noStrike" cap="none" spc="0" normalizeH="0" baseline="0" dirty="0">
              <a:ln>
                <a:noFill/>
              </a:ln>
              <a:solidFill>
                <a:srgbClr val="FFFFFF"/>
              </a:solidFill>
              <a:effectLst/>
              <a:uFillTx/>
              <a:latin typeface="+mj-lt"/>
              <a:ea typeface="+mj-ea"/>
              <a:cs typeface="+mj-cs"/>
              <a:sym typeface="Calibri"/>
            </a:endParaRPr>
          </a:p>
          <a:p>
            <a:pPr marL="285750" marR="0" indent="-285750" algn="l" defTabSz="914400" rtl="0" fontAlgn="auto" latinLnBrk="0" hangingPunct="0">
              <a:lnSpc>
                <a:spcPct val="150000"/>
              </a:lnSpc>
              <a:spcBef>
                <a:spcPts val="0"/>
              </a:spcBef>
              <a:spcAft>
                <a:spcPts val="0"/>
              </a:spcAft>
              <a:buClrTx/>
              <a:buSzTx/>
              <a:buFont typeface="Wingdings" panose="05000000000000000000" pitchFamily="2" charset="2"/>
              <a:buChar char="v"/>
              <a:tabLst/>
            </a:pPr>
            <a:r>
              <a:rPr kumimoji="0" lang="zh-CN" altLang="en-US" sz="1450" b="0" i="0" u="none" strike="noStrike" cap="none" spc="0" normalizeH="0" baseline="0" dirty="0">
                <a:ln>
                  <a:noFill/>
                </a:ln>
                <a:solidFill>
                  <a:srgbClr val="FFFFFF"/>
                </a:solidFill>
                <a:effectLst/>
                <a:uFillTx/>
                <a:latin typeface="+mj-lt"/>
                <a:ea typeface="+mj-ea"/>
                <a:cs typeface="+mj-cs"/>
                <a:sym typeface="Calibri"/>
              </a:rPr>
              <a:t>人工智能可以支持改善护理结果、提高患者体验和获得更好的医疗保健服务满意度。它可以提高生产率和提供护理的效率，并允许医疗系统为更多的人提供更多更好的护理。</a:t>
            </a:r>
            <a:endParaRPr kumimoji="0" lang="en-GB" altLang="zh-CN" sz="1450" b="0" i="0" u="none" strike="noStrike" cap="none" spc="0" normalizeH="0" baseline="0" dirty="0">
              <a:ln>
                <a:noFill/>
              </a:ln>
              <a:solidFill>
                <a:srgbClr val="FFFFFF"/>
              </a:solidFill>
              <a:effectLst/>
              <a:uFillTx/>
              <a:latin typeface="+mj-lt"/>
              <a:ea typeface="+mj-ea"/>
              <a:cs typeface="+mj-cs"/>
              <a:sym typeface="Calibri"/>
            </a:endParaRPr>
          </a:p>
          <a:p>
            <a:pPr marL="285750" marR="0" indent="-285750" algn="l" defTabSz="914400" rtl="0" fontAlgn="auto" latinLnBrk="0" hangingPunct="0">
              <a:lnSpc>
                <a:spcPct val="150000"/>
              </a:lnSpc>
              <a:spcBef>
                <a:spcPts val="0"/>
              </a:spcBef>
              <a:spcAft>
                <a:spcPts val="0"/>
              </a:spcAft>
              <a:buClrTx/>
              <a:buSzTx/>
              <a:buFont typeface="Wingdings" panose="05000000000000000000" pitchFamily="2" charset="2"/>
              <a:buChar char="v"/>
              <a:tabLst/>
            </a:pPr>
            <a:r>
              <a:rPr kumimoji="0" lang="zh-CN" altLang="en-US" sz="1450" b="0" i="0" u="none" strike="noStrike" cap="none" spc="0" normalizeH="0" baseline="0" dirty="0">
                <a:ln>
                  <a:noFill/>
                </a:ln>
                <a:solidFill>
                  <a:srgbClr val="FFFFFF"/>
                </a:solidFill>
                <a:effectLst/>
                <a:uFillTx/>
                <a:latin typeface="+mj-lt"/>
                <a:ea typeface="+mj-ea"/>
                <a:cs typeface="+mj-cs"/>
                <a:sym typeface="Calibri"/>
              </a:rPr>
              <a:t>数据科学和人工智能的知识正在成功地为医疗保健不断带来价值创新。 越来越多的组织和医院正在招聘或者培养具有了解人工智能，数据科学的新型医疗人才，大力发展智慧医疗。</a:t>
            </a:r>
            <a:endParaRPr kumimoji="0" lang="en-GB" altLang="zh-CN" sz="1450" b="0" i="0" u="none" strike="noStrike" cap="none" spc="0" normalizeH="0" baseline="0" dirty="0">
              <a:ln>
                <a:noFill/>
              </a:ln>
              <a:solidFill>
                <a:srgbClr val="FFFFFF"/>
              </a:solidFill>
              <a:effectLst/>
              <a:uFillTx/>
              <a:latin typeface="+mj-lt"/>
              <a:ea typeface="+mj-ea"/>
              <a:cs typeface="+mj-cs"/>
              <a:sym typeface="Calibri"/>
            </a:endParaRPr>
          </a:p>
          <a:p>
            <a:pPr marL="285750" marR="0" indent="-285750" algn="l" defTabSz="914400" rtl="0" fontAlgn="auto" latinLnBrk="0" hangingPunct="0">
              <a:lnSpc>
                <a:spcPct val="150000"/>
              </a:lnSpc>
              <a:spcBef>
                <a:spcPts val="0"/>
              </a:spcBef>
              <a:spcAft>
                <a:spcPts val="0"/>
              </a:spcAft>
              <a:buClrTx/>
              <a:buSzTx/>
              <a:buFont typeface="Wingdings" panose="05000000000000000000" pitchFamily="2" charset="2"/>
              <a:buChar char="v"/>
              <a:tabLst/>
            </a:pPr>
            <a:r>
              <a:rPr kumimoji="0" lang="zh-CN" altLang="en-US" sz="1450" b="0" i="0" u="none" strike="noStrike" cap="none" spc="0" normalizeH="0" baseline="0" dirty="0">
                <a:ln>
                  <a:noFill/>
                </a:ln>
                <a:solidFill>
                  <a:srgbClr val="FFFFFF"/>
                </a:solidFill>
                <a:effectLst/>
                <a:uFillTx/>
                <a:latin typeface="+mj-lt"/>
                <a:ea typeface="+mj-ea"/>
                <a:cs typeface="+mj-cs"/>
                <a:sym typeface="Calibri"/>
              </a:rPr>
              <a:t>这个在线暑期学校是为非技术性编码的学生设计的课程，也包括那些学习医学的，有兴趣全面提高他们在智能医疗保健行业中发展的专业人士。</a:t>
            </a:r>
            <a:endParaRPr kumimoji="0" lang="en-GB" altLang="zh-CN" sz="1450" b="0" i="0" u="none" strike="noStrike" cap="none" spc="0" normalizeH="0" baseline="0" dirty="0">
              <a:ln>
                <a:noFill/>
              </a:ln>
              <a:solidFill>
                <a:srgbClr val="FFFFFF"/>
              </a:solidFill>
              <a:effectLst/>
              <a:uFillTx/>
              <a:latin typeface="+mj-lt"/>
              <a:ea typeface="+mj-ea"/>
              <a:cs typeface="+mj-cs"/>
              <a:sym typeface="Calibri"/>
            </a:endParaRPr>
          </a:p>
          <a:p>
            <a:pPr marL="285750" marR="0" indent="-285750" algn="l" defTabSz="914400" rtl="0" fontAlgn="auto" latinLnBrk="0" hangingPunct="0">
              <a:lnSpc>
                <a:spcPct val="150000"/>
              </a:lnSpc>
              <a:spcBef>
                <a:spcPts val="0"/>
              </a:spcBef>
              <a:spcAft>
                <a:spcPts val="0"/>
              </a:spcAft>
              <a:buClrTx/>
              <a:buSzTx/>
              <a:buFont typeface="Wingdings" panose="05000000000000000000" pitchFamily="2" charset="2"/>
              <a:buChar char="v"/>
              <a:tabLst/>
            </a:pPr>
            <a:r>
              <a:rPr kumimoji="0" lang="zh-CN" altLang="en-US" sz="1450" b="0" i="0" u="none" strike="noStrike" cap="none" spc="0" normalizeH="0" baseline="0" dirty="0">
                <a:ln>
                  <a:noFill/>
                </a:ln>
                <a:solidFill>
                  <a:srgbClr val="FFFFFF"/>
                </a:solidFill>
                <a:effectLst/>
                <a:uFillTx/>
                <a:latin typeface="+mj-lt"/>
                <a:ea typeface="+mj-ea"/>
                <a:cs typeface="+mj-cs"/>
                <a:sym typeface="Calibri"/>
              </a:rPr>
              <a:t>学生们将在帝国理工学院顶尖院士和教授指导下，以小组形式完成一个医学创新的小组项目，并向世界顶尖医学和大数据专家小组介绍并评估这个项目。</a:t>
            </a:r>
            <a:endParaRPr kumimoji="0" lang="en-GB" sz="1450" b="0" i="0" u="none" strike="noStrike" cap="none" spc="0" normalizeH="0" baseline="0" dirty="0">
              <a:ln>
                <a:noFill/>
              </a:ln>
              <a:solidFill>
                <a:srgbClr val="FFFFFF"/>
              </a:solidFill>
              <a:effectLst/>
              <a:uFillTx/>
              <a:latin typeface="+mj-lt"/>
              <a:ea typeface="+mj-ea"/>
              <a:cs typeface="+mj-cs"/>
              <a:sym typeface="Calibri"/>
            </a:endParaRPr>
          </a:p>
        </p:txBody>
      </p:sp>
      <p:pic>
        <p:nvPicPr>
          <p:cNvPr id="2050" name="Picture 2">
            <a:extLst>
              <a:ext uri="{FF2B5EF4-FFF2-40B4-BE49-F238E27FC236}">
                <a16:creationId xmlns:a16="http://schemas.microsoft.com/office/drawing/2014/main" id="{BE875028-D651-4666-96C5-87D0F4AD41C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7742" r="3159"/>
          <a:stretch/>
        </p:blipFill>
        <p:spPr bwMode="auto">
          <a:xfrm>
            <a:off x="8762337" y="1419768"/>
            <a:ext cx="3403095" cy="5438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20969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
            <a:extLst>
              <a:ext uri="{FF2B5EF4-FFF2-40B4-BE49-F238E27FC236}">
                <a16:creationId xmlns:a16="http://schemas.microsoft.com/office/drawing/2014/main" id="{C3BEFD2B-635D-4053-AF82-C5E499886C7D}"/>
              </a:ext>
            </a:extLst>
          </p:cNvPr>
          <p:cNvSpPr/>
          <p:nvPr/>
        </p:nvSpPr>
        <p:spPr>
          <a:xfrm>
            <a:off x="26567" y="1335451"/>
            <a:ext cx="12165433" cy="5489891"/>
          </a:xfrm>
          <a:prstGeom prst="rect">
            <a:avLst/>
          </a:prstGeom>
          <a:solidFill>
            <a:srgbClr val="2F559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HK"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1702" name="Object 1702"/>
          <p:cNvSpPr txBox="1"/>
          <p:nvPr/>
        </p:nvSpPr>
        <p:spPr>
          <a:xfrm>
            <a:off x="980351" y="919991"/>
            <a:ext cx="6630685" cy="273050"/>
          </a:xfrm>
          <a:prstGeom prst="rect">
            <a:avLst/>
          </a:prstGeom>
        </p:spPr>
        <p:txBody>
          <a:bodyPr vert="horz" rtlCol="0" anchor="t" anchorCtr="0">
            <a:noAutofit/>
          </a:bodyPr>
          <a:lstStyle/>
          <a:p>
            <a:pPr algn="l">
              <a:lnSpc>
                <a:spcPct val="100000"/>
              </a:lnSpc>
            </a:pPr>
            <a:r>
              <a:rPr lang="en-GB" altLang="zh-CN" dirty="0">
                <a:solidFill>
                  <a:srgbClr val="999999"/>
                </a:solidFill>
                <a:latin typeface="OPPOSans-M"/>
                <a:ea typeface="OPPOSans-M"/>
              </a:rPr>
              <a:t>DATA SCIENCE INSTITUTE, IMPERIAL COLLEGE LONDON</a:t>
            </a:r>
            <a:r>
              <a:rPr lang="zh-CN" altLang="en-US" dirty="0">
                <a:solidFill>
                  <a:srgbClr val="999999"/>
                </a:solidFill>
                <a:latin typeface="OPPOSans-M"/>
                <a:ea typeface="OPPOSans-M"/>
              </a:rPr>
              <a:t> </a:t>
            </a:r>
            <a:endParaRPr lang="zh-CN" altLang="en-US" sz="900" dirty="0"/>
          </a:p>
        </p:txBody>
      </p:sp>
      <p:sp>
        <p:nvSpPr>
          <p:cNvPr id="1709" name="Object 1709"/>
          <p:cNvSpPr txBox="1"/>
          <p:nvPr/>
        </p:nvSpPr>
        <p:spPr>
          <a:xfrm>
            <a:off x="193466" y="1806411"/>
            <a:ext cx="7105406" cy="4157598"/>
          </a:xfrm>
          <a:prstGeom prst="rect">
            <a:avLst/>
          </a:prstGeom>
        </p:spPr>
        <p:txBody>
          <a:bodyPr vert="horz" rtlCol="0" anchor="t" anchorCtr="0">
            <a:noAutofit/>
          </a:bodyPr>
          <a:lstStyle/>
          <a:p>
            <a:pPr>
              <a:lnSpc>
                <a:spcPct val="133333"/>
              </a:lnSpc>
            </a:pPr>
            <a:endParaRPr lang="en-GB" altLang="zh-CN" sz="1400" spc="75" dirty="0">
              <a:solidFill>
                <a:srgbClr val="FFFFFF"/>
              </a:solidFill>
              <a:latin typeface="Microsoft YaHei UI Light" panose="020B0502040204020203" pitchFamily="34" charset="-122"/>
              <a:ea typeface="Microsoft YaHei UI Light" panose="020B0502040204020203" pitchFamily="34" charset="-122"/>
            </a:endParaRPr>
          </a:p>
        </p:txBody>
      </p:sp>
      <p:pic>
        <p:nvPicPr>
          <p:cNvPr id="7" name="Picture 6" descr="A picture containing drawing&#10;&#10;Description automatically generated">
            <a:extLst>
              <a:ext uri="{FF2B5EF4-FFF2-40B4-BE49-F238E27FC236}">
                <a16:creationId xmlns:a16="http://schemas.microsoft.com/office/drawing/2014/main" id="{1E6DF278-AB42-4B4F-9377-77EE4E5C1E11}"/>
              </a:ext>
            </a:extLst>
          </p:cNvPr>
          <p:cNvPicPr>
            <a:picLocks noChangeAspect="1"/>
          </p:cNvPicPr>
          <p:nvPr/>
        </p:nvPicPr>
        <p:blipFill>
          <a:blip r:embed="rId3"/>
          <a:stretch>
            <a:fillRect/>
          </a:stretch>
        </p:blipFill>
        <p:spPr>
          <a:xfrm>
            <a:off x="8908898" y="616514"/>
            <a:ext cx="2758440" cy="377190"/>
          </a:xfrm>
          <a:prstGeom prst="rect">
            <a:avLst/>
          </a:prstGeom>
        </p:spPr>
      </p:pic>
      <p:pic>
        <p:nvPicPr>
          <p:cNvPr id="12" name="image 204">
            <a:extLst>
              <a:ext uri="{FF2B5EF4-FFF2-40B4-BE49-F238E27FC236}">
                <a16:creationId xmlns:a16="http://schemas.microsoft.com/office/drawing/2014/main" id="{4A64DBE5-D55B-4111-AE5C-7B24D33C71F3}"/>
              </a:ext>
            </a:extLst>
          </p:cNvPr>
          <p:cNvPicPr>
            <a:picLocks noChangeAspect="1"/>
          </p:cNvPicPr>
          <p:nvPr/>
        </p:nvPicPr>
        <p:blipFill rotWithShape="1">
          <a:blip r:embed="rId4"/>
          <a:srcRect l="414" t="100878" r="63417" b="-145598"/>
          <a:stretch/>
        </p:blipFill>
        <p:spPr>
          <a:xfrm rot="5400000">
            <a:off x="441667" y="734164"/>
            <a:ext cx="756621" cy="161136"/>
          </a:xfrm>
          <a:prstGeom prst="rect">
            <a:avLst/>
          </a:prstGeom>
          <a:solidFill>
            <a:srgbClr val="2F5597"/>
          </a:solidFill>
          <a:ln>
            <a:noFill/>
          </a:ln>
        </p:spPr>
      </p:pic>
      <p:sp>
        <p:nvSpPr>
          <p:cNvPr id="13" name="TextBox 1"/>
          <p:cNvSpPr txBox="1"/>
          <p:nvPr/>
        </p:nvSpPr>
        <p:spPr>
          <a:xfrm>
            <a:off x="973424" y="382150"/>
            <a:ext cx="9376682"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200">
                <a:solidFill>
                  <a:srgbClr val="2F5597"/>
                </a:solidFill>
                <a:latin typeface="FZQingKeBenYueSongS-R-GB"/>
                <a:ea typeface="FZQingKeBenYueSongS-R-GB"/>
                <a:cs typeface="FZQingKeBenYueSongS-R-GB"/>
                <a:sym typeface="FZQingKeBenYueSongS-R-GB"/>
              </a:defRPr>
            </a:pPr>
            <a:r>
              <a:rPr lang="zh-CN" altLang="en-US" dirty="0">
                <a:solidFill>
                  <a:schemeClr val="accent5">
                    <a:lumMod val="75000"/>
                  </a:schemeClr>
                </a:solidFill>
              </a:rPr>
              <a:t>帝国理工数据科学在线暑期学校</a:t>
            </a:r>
            <a:r>
              <a:rPr lang="en-GB" altLang="zh-CN" dirty="0">
                <a:solidFill>
                  <a:schemeClr val="accent5">
                    <a:lumMod val="75000"/>
                  </a:schemeClr>
                </a:solidFill>
              </a:rPr>
              <a:t>-</a:t>
            </a:r>
            <a:r>
              <a:rPr lang="zh-CN" altLang="en-US" dirty="0">
                <a:solidFill>
                  <a:schemeClr val="accent5">
                    <a:lumMod val="75000"/>
                  </a:schemeClr>
                </a:solidFill>
              </a:rPr>
              <a:t>部分师资</a:t>
            </a:r>
          </a:p>
        </p:txBody>
      </p:sp>
      <p:sp>
        <p:nvSpPr>
          <p:cNvPr id="14" name="TextBox 8"/>
          <p:cNvSpPr txBox="1"/>
          <p:nvPr/>
        </p:nvSpPr>
        <p:spPr>
          <a:xfrm>
            <a:off x="11472747" y="6323274"/>
            <a:ext cx="196527"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600">
                <a:solidFill>
                  <a:srgbClr val="FFFFFF"/>
                </a:solidFill>
                <a:latin typeface="Avenir Light"/>
                <a:ea typeface="Avenir Light"/>
                <a:cs typeface="Avenir Light"/>
                <a:sym typeface="Avenir Light"/>
              </a:defRPr>
            </a:lvl1pPr>
          </a:lstStyle>
          <a:p>
            <a:r>
              <a:rPr lang="en-US" altLang="zh-CN" dirty="0"/>
              <a:t>5</a:t>
            </a:r>
            <a:endParaRPr dirty="0"/>
          </a:p>
        </p:txBody>
      </p:sp>
      <p:sp>
        <p:nvSpPr>
          <p:cNvPr id="10" name="TextBox 9">
            <a:extLst>
              <a:ext uri="{FF2B5EF4-FFF2-40B4-BE49-F238E27FC236}">
                <a16:creationId xmlns:a16="http://schemas.microsoft.com/office/drawing/2014/main" id="{80BF173E-5C29-4150-A527-3A9B73395A39}"/>
              </a:ext>
            </a:extLst>
          </p:cNvPr>
          <p:cNvSpPr txBox="1"/>
          <p:nvPr/>
        </p:nvSpPr>
        <p:spPr>
          <a:xfrm>
            <a:off x="305550" y="1152507"/>
            <a:ext cx="9086481" cy="5770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50000"/>
              </a:lnSpc>
              <a:spcBef>
                <a:spcPts val="0"/>
              </a:spcBef>
              <a:spcAft>
                <a:spcPts val="0"/>
              </a:spcAft>
              <a:buClrTx/>
              <a:buSzTx/>
              <a:buFont typeface="Wingdings" panose="05000000000000000000" pitchFamily="2" charset="2"/>
              <a:buChar char="v"/>
              <a:tabLst/>
            </a:pPr>
            <a:endParaRPr kumimoji="0" lang="en-GB" altLang="zh-CN" sz="1800" b="0" i="0" u="none" strike="noStrike" cap="none" spc="0" normalizeH="0" baseline="0" dirty="0">
              <a:ln>
                <a:noFill/>
              </a:ln>
              <a:solidFill>
                <a:srgbClr val="FFFFFF"/>
              </a:solidFill>
              <a:effectLst/>
              <a:uFillTx/>
              <a:latin typeface="+mj-lt"/>
              <a:ea typeface="+mj-ea"/>
              <a:cs typeface="+mj-cs"/>
              <a:sym typeface="Calibri"/>
            </a:endParaRPr>
          </a:p>
          <a:p>
            <a:pPr marR="0" algn="l" defTabSz="914400" rtl="0" fontAlgn="auto" latinLnBrk="0" hangingPunct="0">
              <a:lnSpc>
                <a:spcPct val="150000"/>
              </a:lnSpc>
              <a:spcBef>
                <a:spcPts val="0"/>
              </a:spcBef>
              <a:spcAft>
                <a:spcPts val="0"/>
              </a:spcAft>
              <a:buClrTx/>
              <a:buSzTx/>
              <a:tabLst/>
            </a:pPr>
            <a:r>
              <a:rPr lang="zh-CN" altLang="en-US" sz="1500" dirty="0">
                <a:solidFill>
                  <a:srgbClr val="FFFFFF"/>
                </a:solidFill>
                <a:latin typeface="Arial" panose="020B0604020202020204" pitchFamily="34" charset="0"/>
              </a:rPr>
              <a:t>郭毅可教授是英国皇家工程院院士、欧洲科学院院士，英国帝国理工学院数据科学研究所所长；香港浸会大学副校长（研究及拓展）；上海大学计算机工程与科学院院长，中国人工智能学会名誉副理事长，高木学习联合创始人。 </a:t>
            </a:r>
            <a:r>
              <a:rPr lang="en-US" altLang="zh-CN" sz="1500" dirty="0">
                <a:solidFill>
                  <a:srgbClr val="FFFFFF"/>
                </a:solidFill>
                <a:latin typeface="Arial" panose="020B0604020202020204" pitchFamily="34" charset="0"/>
              </a:rPr>
              <a:t>1980</a:t>
            </a:r>
            <a:r>
              <a:rPr lang="zh-CN" altLang="en-US" sz="1500" dirty="0">
                <a:solidFill>
                  <a:srgbClr val="FFFFFF"/>
                </a:solidFill>
                <a:latin typeface="Arial" panose="020B0604020202020204" pitchFamily="34" charset="0"/>
              </a:rPr>
              <a:t>年至</a:t>
            </a:r>
            <a:r>
              <a:rPr lang="en-US" altLang="zh-CN" sz="1500" dirty="0">
                <a:solidFill>
                  <a:srgbClr val="FFFFFF"/>
                </a:solidFill>
                <a:latin typeface="Arial" panose="020B0604020202020204" pitchFamily="34" charset="0"/>
              </a:rPr>
              <a:t>1987</a:t>
            </a:r>
            <a:r>
              <a:rPr lang="zh-CN" altLang="en-US" sz="1500" dirty="0">
                <a:solidFill>
                  <a:srgbClr val="FFFFFF"/>
                </a:solidFill>
                <a:latin typeface="Arial" panose="020B0604020202020204" pitchFamily="34" charset="0"/>
              </a:rPr>
              <a:t>年在清华大学计算机系计算机专业就学，获一等荣誉工学学士学位并成为首批清华硕博联读生。 </a:t>
            </a:r>
            <a:r>
              <a:rPr lang="en-US" altLang="zh-CN" sz="1500" dirty="0">
                <a:solidFill>
                  <a:srgbClr val="FFFFFF"/>
                </a:solidFill>
                <a:latin typeface="Arial" panose="020B0604020202020204" pitchFamily="34" charset="0"/>
              </a:rPr>
              <a:t>1987</a:t>
            </a:r>
            <a:r>
              <a:rPr lang="zh-CN" altLang="en-US" sz="1500" dirty="0">
                <a:solidFill>
                  <a:srgbClr val="FFFFFF"/>
                </a:solidFill>
                <a:latin typeface="Arial" panose="020B0604020202020204" pitchFamily="34" charset="0"/>
              </a:rPr>
              <a:t>年被公派至英国留学，</a:t>
            </a:r>
            <a:r>
              <a:rPr lang="en-US" altLang="zh-CN" sz="1500" dirty="0">
                <a:solidFill>
                  <a:srgbClr val="FFFFFF"/>
                </a:solidFill>
                <a:latin typeface="Arial" panose="020B0604020202020204" pitchFamily="34" charset="0"/>
              </a:rPr>
              <a:t>1994</a:t>
            </a:r>
            <a:r>
              <a:rPr lang="zh-CN" altLang="en-US" sz="1500" dirty="0">
                <a:solidFill>
                  <a:srgbClr val="FFFFFF"/>
                </a:solidFill>
                <a:latin typeface="Arial" panose="020B0604020202020204" pitchFamily="34" charset="0"/>
              </a:rPr>
              <a:t>年博士毕业于英国帝国理工学院计算机系，获计算机科学博士学位。 </a:t>
            </a:r>
            <a:r>
              <a:rPr lang="en-US" altLang="zh-CN" sz="1500" dirty="0">
                <a:solidFill>
                  <a:srgbClr val="FFFFFF"/>
                </a:solidFill>
                <a:latin typeface="Arial" panose="020B0604020202020204" pitchFamily="34" charset="0"/>
              </a:rPr>
              <a:t>2014</a:t>
            </a:r>
            <a:r>
              <a:rPr lang="zh-CN" altLang="en-US" sz="1500" dirty="0">
                <a:solidFill>
                  <a:srgbClr val="FFFFFF"/>
                </a:solidFill>
                <a:latin typeface="Arial" panose="020B0604020202020204" pitchFamily="34" charset="0"/>
              </a:rPr>
              <a:t>年创建帝国理工数据科学研究所并被任命为所长。 </a:t>
            </a:r>
            <a:r>
              <a:rPr lang="en-US" altLang="zh-CN" sz="1500" dirty="0">
                <a:solidFill>
                  <a:srgbClr val="FFFFFF"/>
                </a:solidFill>
                <a:latin typeface="Arial" panose="020B0604020202020204" pitchFamily="34" charset="0"/>
              </a:rPr>
              <a:t>2015</a:t>
            </a:r>
            <a:r>
              <a:rPr lang="zh-CN" altLang="en-US" sz="1500" dirty="0">
                <a:solidFill>
                  <a:srgbClr val="FFFFFF"/>
                </a:solidFill>
                <a:latin typeface="Arial" panose="020B0604020202020204" pitchFamily="34" charset="0"/>
              </a:rPr>
              <a:t>年</a:t>
            </a:r>
            <a:r>
              <a:rPr lang="en-US" altLang="zh-CN" sz="1500" dirty="0">
                <a:solidFill>
                  <a:srgbClr val="FFFFFF"/>
                </a:solidFill>
                <a:latin typeface="Arial" panose="020B0604020202020204" pitchFamily="34" charset="0"/>
              </a:rPr>
              <a:t>4</a:t>
            </a:r>
            <a:r>
              <a:rPr lang="zh-CN" altLang="en-US" sz="1500" dirty="0">
                <a:solidFill>
                  <a:srgbClr val="FFFFFF"/>
                </a:solidFill>
                <a:latin typeface="Arial" panose="020B0604020202020204" pitchFamily="34" charset="0"/>
              </a:rPr>
              <a:t>月，上海大学聘请郭毅可出任计算机工程与科学学院院长。</a:t>
            </a:r>
            <a:r>
              <a:rPr lang="en-US" altLang="zh-CN" sz="1500" dirty="0">
                <a:solidFill>
                  <a:srgbClr val="FFFFFF"/>
                </a:solidFill>
                <a:latin typeface="Arial" panose="020B0604020202020204" pitchFamily="34" charset="0"/>
              </a:rPr>
              <a:t>2020</a:t>
            </a:r>
            <a:r>
              <a:rPr lang="zh-CN" altLang="en-US" sz="1500" dirty="0">
                <a:solidFill>
                  <a:srgbClr val="FFFFFF"/>
                </a:solidFill>
                <a:latin typeface="Arial" panose="020B0604020202020204" pitchFamily="34" charset="0"/>
              </a:rPr>
              <a:t>年</a:t>
            </a:r>
            <a:r>
              <a:rPr lang="en-US" altLang="zh-CN" sz="1500" dirty="0">
                <a:solidFill>
                  <a:srgbClr val="FFFFFF"/>
                </a:solidFill>
                <a:latin typeface="Arial" panose="020B0604020202020204" pitchFamily="34" charset="0"/>
              </a:rPr>
              <a:t>1</a:t>
            </a:r>
            <a:r>
              <a:rPr lang="zh-CN" altLang="en-US" sz="1500" dirty="0">
                <a:solidFill>
                  <a:srgbClr val="FFFFFF"/>
                </a:solidFill>
                <a:latin typeface="Arial" panose="020B0604020202020204" pitchFamily="34" charset="0"/>
              </a:rPr>
              <a:t>月，郭毅可出任香港浸会大学副校长（研究及拓展）。</a:t>
            </a:r>
            <a:endParaRPr lang="en-GB" altLang="zh-CN" sz="1500" dirty="0">
              <a:solidFill>
                <a:srgbClr val="FFFFFF"/>
              </a:solidFill>
              <a:latin typeface="Arial" panose="020B0604020202020204" pitchFamily="34" charset="0"/>
            </a:endParaRPr>
          </a:p>
          <a:p>
            <a:pPr marR="0" algn="l" defTabSz="914400" rtl="0" fontAlgn="auto" latinLnBrk="0" hangingPunct="0">
              <a:lnSpc>
                <a:spcPct val="150000"/>
              </a:lnSpc>
              <a:spcBef>
                <a:spcPts val="0"/>
              </a:spcBef>
              <a:spcAft>
                <a:spcPts val="0"/>
              </a:spcAft>
              <a:buClrTx/>
              <a:buSzTx/>
              <a:tabLst/>
            </a:pPr>
            <a:endParaRPr lang="en-GB" altLang="zh-CN" sz="1500" dirty="0">
              <a:solidFill>
                <a:srgbClr val="FFFFFF"/>
              </a:solidFill>
              <a:latin typeface="Arial" panose="020B0604020202020204" pitchFamily="34" charset="0"/>
            </a:endParaRPr>
          </a:p>
          <a:p>
            <a:pPr algn="l">
              <a:lnSpc>
                <a:spcPct val="150000"/>
              </a:lnSpc>
            </a:pPr>
            <a:r>
              <a:rPr lang="zh-CN" altLang="en-US" sz="1500" dirty="0">
                <a:solidFill>
                  <a:srgbClr val="FFFFFF"/>
                </a:solidFill>
                <a:latin typeface="Arial" panose="020B0604020202020204" pitchFamily="34" charset="0"/>
              </a:rPr>
              <a:t>他多年从事分布式数据挖掘，以及网格计算、云计算、传感器网络和生命科学领域中的数据科学研究。他在</a:t>
            </a:r>
            <a:r>
              <a:rPr lang="en-US" altLang="zh-CN" sz="1500" dirty="0">
                <a:solidFill>
                  <a:srgbClr val="FFFFFF"/>
                </a:solidFill>
                <a:latin typeface="Arial" panose="020B0604020202020204" pitchFamily="34" charset="0"/>
              </a:rPr>
              <a:t>1995</a:t>
            </a:r>
            <a:r>
              <a:rPr lang="zh-CN" altLang="en-US" sz="1500" dirty="0">
                <a:solidFill>
                  <a:srgbClr val="FFFFFF"/>
                </a:solidFill>
                <a:latin typeface="Arial" panose="020B0604020202020204" pitchFamily="34" charset="0"/>
              </a:rPr>
              <a:t>年提出的</a:t>
            </a:r>
            <a:r>
              <a:rPr lang="en-US" altLang="zh-CN" sz="1500" dirty="0">
                <a:solidFill>
                  <a:srgbClr val="FFFFFF"/>
                </a:solidFill>
                <a:latin typeface="Arial" panose="020B0604020202020204" pitchFamily="34" charset="0"/>
              </a:rPr>
              <a:t>map-reduce</a:t>
            </a:r>
            <a:r>
              <a:rPr lang="zh-CN" altLang="en-US" sz="1500" dirty="0">
                <a:solidFill>
                  <a:srgbClr val="FFFFFF"/>
                </a:solidFill>
                <a:latin typeface="Arial" panose="020B0604020202020204" pitchFamily="34" charset="0"/>
              </a:rPr>
              <a:t>大数据计算模式，在</a:t>
            </a:r>
            <a:r>
              <a:rPr lang="en-US" altLang="zh-CN" sz="1500" dirty="0">
                <a:solidFill>
                  <a:srgbClr val="FFFFFF"/>
                </a:solidFill>
                <a:latin typeface="Arial" panose="020B0604020202020204" pitchFamily="34" charset="0"/>
              </a:rPr>
              <a:t>2000</a:t>
            </a:r>
            <a:r>
              <a:rPr lang="zh-CN" altLang="en-US" sz="1500" dirty="0">
                <a:solidFill>
                  <a:srgbClr val="FFFFFF"/>
                </a:solidFill>
                <a:latin typeface="Arial" panose="020B0604020202020204" pitchFamily="34" charset="0"/>
              </a:rPr>
              <a:t>年提出并实现的</a:t>
            </a:r>
            <a:r>
              <a:rPr lang="en-US" altLang="zh-CN" sz="1500" dirty="0">
                <a:solidFill>
                  <a:srgbClr val="FFFFFF"/>
                </a:solidFill>
                <a:latin typeface="Arial" panose="020B0604020202020204" pitchFamily="34" charset="0"/>
              </a:rPr>
              <a:t>KDE</a:t>
            </a:r>
            <a:r>
              <a:rPr lang="zh-CN" altLang="en-US" sz="1500" dirty="0">
                <a:solidFill>
                  <a:srgbClr val="FFFFFF"/>
                </a:solidFill>
                <a:latin typeface="Arial" panose="020B0604020202020204" pitchFamily="34" charset="0"/>
              </a:rPr>
              <a:t>大数据分析工作流，在</a:t>
            </a:r>
            <a:r>
              <a:rPr lang="en-US" altLang="zh-CN" sz="1500" dirty="0">
                <a:solidFill>
                  <a:srgbClr val="FFFFFF"/>
                </a:solidFill>
                <a:latin typeface="Arial" panose="020B0604020202020204" pitchFamily="34" charset="0"/>
              </a:rPr>
              <a:t>2002</a:t>
            </a:r>
            <a:r>
              <a:rPr lang="zh-CN" altLang="en-US" sz="1500" dirty="0">
                <a:solidFill>
                  <a:srgbClr val="FFFFFF"/>
                </a:solidFill>
                <a:latin typeface="Arial" panose="020B0604020202020204" pitchFamily="34" charset="0"/>
              </a:rPr>
              <a:t>年创办的英国第一家大数据分析平台公司</a:t>
            </a:r>
            <a:r>
              <a:rPr lang="en-US" altLang="zh-CN" sz="1500" dirty="0" err="1">
                <a:solidFill>
                  <a:srgbClr val="FFFFFF"/>
                </a:solidFill>
                <a:latin typeface="Arial" panose="020B0604020202020204" pitchFamily="34" charset="0"/>
              </a:rPr>
              <a:t>InforSense</a:t>
            </a:r>
            <a:r>
              <a:rPr lang="zh-CN" altLang="en-US" sz="1500" dirty="0">
                <a:solidFill>
                  <a:srgbClr val="FFFFFF"/>
                </a:solidFill>
                <a:latin typeface="Arial" panose="020B0604020202020204" pitchFamily="34" charset="0"/>
              </a:rPr>
              <a:t>，</a:t>
            </a:r>
            <a:r>
              <a:rPr lang="en-US" altLang="zh-CN" sz="1500" dirty="0">
                <a:solidFill>
                  <a:srgbClr val="FFFFFF"/>
                </a:solidFill>
                <a:latin typeface="Arial" panose="020B0604020202020204" pitchFamily="34" charset="0"/>
              </a:rPr>
              <a:t>2012 </a:t>
            </a:r>
            <a:r>
              <a:rPr lang="zh-CN" altLang="en-US" sz="1500" dirty="0">
                <a:solidFill>
                  <a:srgbClr val="FFFFFF"/>
                </a:solidFill>
                <a:latin typeface="Arial" panose="020B0604020202020204" pitchFamily="34" charset="0"/>
              </a:rPr>
              <a:t>年主持的医学数据管理平台</a:t>
            </a:r>
            <a:r>
              <a:rPr lang="en-US" altLang="zh-CN" sz="1500" dirty="0">
                <a:solidFill>
                  <a:srgbClr val="FFFFFF"/>
                </a:solidFill>
                <a:latin typeface="Arial" panose="020B0604020202020204" pitchFamily="34" charset="0"/>
              </a:rPr>
              <a:t>tranSMART </a:t>
            </a:r>
            <a:r>
              <a:rPr lang="zh-CN" altLang="en-US" sz="1500" dirty="0">
                <a:solidFill>
                  <a:srgbClr val="FFFFFF"/>
                </a:solidFill>
                <a:latin typeface="Arial" panose="020B0604020202020204" pitchFamily="34" charset="0"/>
              </a:rPr>
              <a:t>以及</a:t>
            </a:r>
            <a:r>
              <a:rPr lang="en-US" altLang="zh-CN" sz="1500" dirty="0">
                <a:solidFill>
                  <a:srgbClr val="FFFFFF"/>
                </a:solidFill>
                <a:latin typeface="Arial" panose="020B0604020202020204" pitchFamily="34" charset="0"/>
              </a:rPr>
              <a:t>2015</a:t>
            </a:r>
            <a:r>
              <a:rPr lang="zh-CN" altLang="en-US" sz="1500" dirty="0">
                <a:solidFill>
                  <a:srgbClr val="FFFFFF"/>
                </a:solidFill>
                <a:latin typeface="Arial" panose="020B0604020202020204" pitchFamily="34" charset="0"/>
              </a:rPr>
              <a:t>年建立的欧洲最大的数据可视化分析平台 </a:t>
            </a:r>
            <a:r>
              <a:rPr lang="en-US" altLang="zh-CN" sz="1500" dirty="0">
                <a:solidFill>
                  <a:srgbClr val="FFFFFF"/>
                </a:solidFill>
                <a:latin typeface="Arial" panose="020B0604020202020204" pitchFamily="34" charset="0"/>
              </a:rPr>
              <a:t>GDO</a:t>
            </a:r>
            <a:r>
              <a:rPr lang="zh-CN" altLang="en-US" sz="1500" dirty="0">
                <a:solidFill>
                  <a:srgbClr val="FFFFFF"/>
                </a:solidFill>
                <a:latin typeface="Arial" panose="020B0604020202020204" pitchFamily="34" charset="0"/>
              </a:rPr>
              <a:t>（全球数据观测站）都在大数据领域的研究中有重要影响力。</a:t>
            </a:r>
            <a:r>
              <a:rPr lang="en-US" altLang="zh-CN" sz="1500" dirty="0">
                <a:solidFill>
                  <a:srgbClr val="FFFFFF"/>
                </a:solidFill>
                <a:latin typeface="Arial" panose="020B0604020202020204" pitchFamily="34" charset="0"/>
              </a:rPr>
              <a:t>20</a:t>
            </a:r>
            <a:r>
              <a:rPr lang="zh-CN" altLang="en-US" sz="1500" dirty="0">
                <a:solidFill>
                  <a:srgbClr val="FFFFFF"/>
                </a:solidFill>
                <a:latin typeface="Arial" panose="020B0604020202020204" pitchFamily="34" charset="0"/>
              </a:rPr>
              <a:t>年来，他在国际一流学术刊物和会议发表了有关大数据科学与技术的论文</a:t>
            </a:r>
            <a:r>
              <a:rPr lang="en-US" altLang="zh-CN" sz="1500" dirty="0">
                <a:solidFill>
                  <a:srgbClr val="FFFFFF"/>
                </a:solidFill>
                <a:latin typeface="Arial" panose="020B0604020202020204" pitchFamily="34" charset="0"/>
              </a:rPr>
              <a:t>100</a:t>
            </a:r>
            <a:r>
              <a:rPr lang="zh-CN" altLang="en-US" sz="1500" dirty="0">
                <a:solidFill>
                  <a:srgbClr val="FFFFFF"/>
                </a:solidFill>
                <a:latin typeface="Arial" panose="020B0604020202020204" pitchFamily="34" charset="0"/>
              </a:rPr>
              <a:t>多篇，引用超过</a:t>
            </a:r>
            <a:r>
              <a:rPr lang="en-US" altLang="zh-CN" sz="1500" dirty="0">
                <a:solidFill>
                  <a:srgbClr val="FFFFFF"/>
                </a:solidFill>
                <a:latin typeface="Arial" panose="020B0604020202020204" pitchFamily="34" charset="0"/>
              </a:rPr>
              <a:t>2000</a:t>
            </a:r>
            <a:r>
              <a:rPr lang="zh-CN" altLang="en-US" sz="1500" dirty="0">
                <a:solidFill>
                  <a:srgbClr val="FFFFFF"/>
                </a:solidFill>
                <a:latin typeface="Arial" panose="020B0604020202020204" pitchFamily="34" charset="0"/>
              </a:rPr>
              <a:t>次。他还是英国计算机界主持科研项目最多的科学家之一。在大规模数据挖掘技术、系统和运用领域，郭毅可院士是蜚声海内外的科学家，多次作为杰出旅英华人代表受到国家领导人接见，为国家科技发展建言献策。</a:t>
            </a:r>
          </a:p>
          <a:p>
            <a:pPr marR="0" algn="l" defTabSz="914400" rtl="0" fontAlgn="auto" latinLnBrk="0" hangingPunct="0">
              <a:lnSpc>
                <a:spcPct val="150000"/>
              </a:lnSpc>
              <a:spcBef>
                <a:spcPts val="0"/>
              </a:spcBef>
              <a:spcAft>
                <a:spcPts val="0"/>
              </a:spcAft>
              <a:buClrTx/>
              <a:buSzTx/>
              <a:tabLst/>
            </a:pPr>
            <a:endParaRPr kumimoji="0" lang="en-GB" sz="1800" b="0" i="0" u="none" strike="noStrike" cap="none" spc="0" normalizeH="0" baseline="0" dirty="0">
              <a:ln>
                <a:noFill/>
              </a:ln>
              <a:solidFill>
                <a:srgbClr val="FFFFFF"/>
              </a:solidFill>
              <a:effectLst/>
              <a:uFillTx/>
              <a:latin typeface="+mj-lt"/>
              <a:ea typeface="+mj-ea"/>
              <a:cs typeface="+mj-cs"/>
              <a:sym typeface="Calibri"/>
            </a:endParaRPr>
          </a:p>
        </p:txBody>
      </p:sp>
      <p:sp>
        <p:nvSpPr>
          <p:cNvPr id="2" name="TextBox 1">
            <a:extLst>
              <a:ext uri="{FF2B5EF4-FFF2-40B4-BE49-F238E27FC236}">
                <a16:creationId xmlns:a16="http://schemas.microsoft.com/office/drawing/2014/main" id="{7E60FF8A-33ED-4410-956C-709059147487}"/>
              </a:ext>
            </a:extLst>
          </p:cNvPr>
          <p:cNvSpPr txBox="1"/>
          <p:nvPr/>
        </p:nvSpPr>
        <p:spPr>
          <a:xfrm>
            <a:off x="9560379" y="5384224"/>
            <a:ext cx="2385087" cy="1292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zh-CN" altLang="en-US" sz="2000" b="1" dirty="0">
                <a:solidFill>
                  <a:srgbClr val="FFFFFF"/>
                </a:solidFill>
                <a:latin typeface="Arial" panose="020B0604020202020204" pitchFamily="34" charset="0"/>
              </a:rPr>
              <a:t>郭毅可院士</a:t>
            </a:r>
            <a:endParaRPr lang="en-GB" altLang="zh-CN" sz="2000" b="1" dirty="0">
              <a:solidFill>
                <a:srgbClr val="FFFFFF"/>
              </a:solidFill>
              <a:latin typeface="Arial" panose="020B0604020202020204" pitchFamily="34" charset="0"/>
            </a:endParaRPr>
          </a:p>
          <a:p>
            <a:pPr algn="ctr"/>
            <a:r>
              <a:rPr lang="zh-CN" altLang="en-US" sz="2000" dirty="0">
                <a:solidFill>
                  <a:srgbClr val="FFFFFF"/>
                </a:solidFill>
                <a:latin typeface="Arial" panose="020B0604020202020204" pitchFamily="34" charset="0"/>
              </a:rPr>
              <a:t>香港浸会大学副校长（研究及拓展） </a:t>
            </a:r>
            <a:r>
              <a:rPr lang="zh-CN" altLang="en-US" sz="2000" b="1" dirty="0">
                <a:solidFill>
                  <a:srgbClr val="FFFFFF"/>
                </a:solidFill>
                <a:latin typeface="Arial" panose="020B0604020202020204" pitchFamily="34" charset="0"/>
              </a:rPr>
              <a:t> </a:t>
            </a:r>
            <a:endParaRPr lang="en-GB" altLang="zh-CN" sz="2000" b="1" dirty="0">
              <a:solidFill>
                <a:srgbClr val="FFFFFF"/>
              </a:solidFill>
              <a:latin typeface="Arial" panose="020B0604020202020204" pitchFamily="34" charset="0"/>
            </a:endParaRPr>
          </a:p>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j-lt"/>
              <a:ea typeface="+mj-ea"/>
              <a:cs typeface="+mj-cs"/>
              <a:sym typeface="Calibri"/>
            </a:endParaRPr>
          </a:p>
        </p:txBody>
      </p:sp>
      <p:pic>
        <p:nvPicPr>
          <p:cNvPr id="1032" name="Picture 8" descr="浸大委任郭毅可任副校長明年履新| 商台新聞| LINE TODAY">
            <a:extLst>
              <a:ext uri="{FF2B5EF4-FFF2-40B4-BE49-F238E27FC236}">
                <a16:creationId xmlns:a16="http://schemas.microsoft.com/office/drawing/2014/main" id="{C59E4203-CF30-4DA2-9871-E0EDAFFFF96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307" r="34751"/>
          <a:stretch/>
        </p:blipFill>
        <p:spPr bwMode="auto">
          <a:xfrm>
            <a:off x="9448211" y="1702253"/>
            <a:ext cx="2522765" cy="3573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90713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
            <a:extLst>
              <a:ext uri="{FF2B5EF4-FFF2-40B4-BE49-F238E27FC236}">
                <a16:creationId xmlns:a16="http://schemas.microsoft.com/office/drawing/2014/main" id="{C3BEFD2B-635D-4053-AF82-C5E499886C7D}"/>
              </a:ext>
            </a:extLst>
          </p:cNvPr>
          <p:cNvSpPr/>
          <p:nvPr/>
        </p:nvSpPr>
        <p:spPr>
          <a:xfrm>
            <a:off x="26567" y="1335451"/>
            <a:ext cx="12165433" cy="5489891"/>
          </a:xfrm>
          <a:prstGeom prst="rect">
            <a:avLst/>
          </a:prstGeom>
          <a:solidFill>
            <a:srgbClr val="2F559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HK"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1702" name="Object 1702"/>
          <p:cNvSpPr txBox="1"/>
          <p:nvPr/>
        </p:nvSpPr>
        <p:spPr>
          <a:xfrm>
            <a:off x="980351" y="919991"/>
            <a:ext cx="6630685" cy="273050"/>
          </a:xfrm>
          <a:prstGeom prst="rect">
            <a:avLst/>
          </a:prstGeom>
        </p:spPr>
        <p:txBody>
          <a:bodyPr vert="horz" rtlCol="0" anchor="t" anchorCtr="0">
            <a:noAutofit/>
          </a:bodyPr>
          <a:lstStyle/>
          <a:p>
            <a:pPr algn="l">
              <a:lnSpc>
                <a:spcPct val="100000"/>
              </a:lnSpc>
            </a:pPr>
            <a:r>
              <a:rPr lang="en-GB" altLang="zh-CN" dirty="0">
                <a:solidFill>
                  <a:srgbClr val="999999"/>
                </a:solidFill>
                <a:latin typeface="OPPOSans-M"/>
                <a:ea typeface="OPPOSans-M"/>
              </a:rPr>
              <a:t>DATA SCIENCE INSTITUTE, IMPERIAL COLLEGE LONDON</a:t>
            </a:r>
            <a:r>
              <a:rPr lang="zh-CN" altLang="en-US" dirty="0">
                <a:solidFill>
                  <a:srgbClr val="999999"/>
                </a:solidFill>
                <a:latin typeface="OPPOSans-M"/>
                <a:ea typeface="OPPOSans-M"/>
              </a:rPr>
              <a:t> </a:t>
            </a:r>
            <a:endParaRPr lang="zh-CN" altLang="en-US" sz="900" dirty="0"/>
          </a:p>
        </p:txBody>
      </p:sp>
      <p:sp>
        <p:nvSpPr>
          <p:cNvPr id="1709" name="Object 1709"/>
          <p:cNvSpPr txBox="1"/>
          <p:nvPr/>
        </p:nvSpPr>
        <p:spPr>
          <a:xfrm>
            <a:off x="193466" y="1806411"/>
            <a:ext cx="7105406" cy="4157598"/>
          </a:xfrm>
          <a:prstGeom prst="rect">
            <a:avLst/>
          </a:prstGeom>
        </p:spPr>
        <p:txBody>
          <a:bodyPr vert="horz" rtlCol="0" anchor="t" anchorCtr="0">
            <a:noAutofit/>
          </a:bodyPr>
          <a:lstStyle/>
          <a:p>
            <a:pPr>
              <a:lnSpc>
                <a:spcPct val="133333"/>
              </a:lnSpc>
            </a:pPr>
            <a:endParaRPr lang="en-GB" altLang="zh-CN" sz="1400" spc="75" dirty="0">
              <a:solidFill>
                <a:srgbClr val="FFFFFF"/>
              </a:solidFill>
              <a:latin typeface="Microsoft YaHei UI Light" panose="020B0502040204020203" pitchFamily="34" charset="-122"/>
              <a:ea typeface="Microsoft YaHei UI Light" panose="020B0502040204020203" pitchFamily="34" charset="-122"/>
            </a:endParaRPr>
          </a:p>
        </p:txBody>
      </p:sp>
      <p:pic>
        <p:nvPicPr>
          <p:cNvPr id="7" name="Picture 6" descr="A picture containing drawing&#10;&#10;Description automatically generated">
            <a:extLst>
              <a:ext uri="{FF2B5EF4-FFF2-40B4-BE49-F238E27FC236}">
                <a16:creationId xmlns:a16="http://schemas.microsoft.com/office/drawing/2014/main" id="{1E6DF278-AB42-4B4F-9377-77EE4E5C1E11}"/>
              </a:ext>
            </a:extLst>
          </p:cNvPr>
          <p:cNvPicPr>
            <a:picLocks noChangeAspect="1"/>
          </p:cNvPicPr>
          <p:nvPr/>
        </p:nvPicPr>
        <p:blipFill>
          <a:blip r:embed="rId3"/>
          <a:stretch>
            <a:fillRect/>
          </a:stretch>
        </p:blipFill>
        <p:spPr>
          <a:xfrm>
            <a:off x="8908898" y="616514"/>
            <a:ext cx="2758440" cy="377190"/>
          </a:xfrm>
          <a:prstGeom prst="rect">
            <a:avLst/>
          </a:prstGeom>
        </p:spPr>
      </p:pic>
      <p:pic>
        <p:nvPicPr>
          <p:cNvPr id="12" name="image 204">
            <a:extLst>
              <a:ext uri="{FF2B5EF4-FFF2-40B4-BE49-F238E27FC236}">
                <a16:creationId xmlns:a16="http://schemas.microsoft.com/office/drawing/2014/main" id="{4A64DBE5-D55B-4111-AE5C-7B24D33C71F3}"/>
              </a:ext>
            </a:extLst>
          </p:cNvPr>
          <p:cNvPicPr>
            <a:picLocks noChangeAspect="1"/>
          </p:cNvPicPr>
          <p:nvPr/>
        </p:nvPicPr>
        <p:blipFill rotWithShape="1">
          <a:blip r:embed="rId4"/>
          <a:srcRect l="414" t="100878" r="63417" b="-145598"/>
          <a:stretch/>
        </p:blipFill>
        <p:spPr>
          <a:xfrm rot="5400000">
            <a:off x="441667" y="734164"/>
            <a:ext cx="756621" cy="161136"/>
          </a:xfrm>
          <a:prstGeom prst="rect">
            <a:avLst/>
          </a:prstGeom>
          <a:solidFill>
            <a:srgbClr val="2F5597"/>
          </a:solidFill>
          <a:ln>
            <a:noFill/>
          </a:ln>
        </p:spPr>
      </p:pic>
      <p:sp>
        <p:nvSpPr>
          <p:cNvPr id="13" name="TextBox 1"/>
          <p:cNvSpPr txBox="1"/>
          <p:nvPr/>
        </p:nvSpPr>
        <p:spPr>
          <a:xfrm>
            <a:off x="973424" y="382150"/>
            <a:ext cx="9376682"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200">
                <a:solidFill>
                  <a:srgbClr val="2F5597"/>
                </a:solidFill>
                <a:latin typeface="FZQingKeBenYueSongS-R-GB"/>
                <a:ea typeface="FZQingKeBenYueSongS-R-GB"/>
                <a:cs typeface="FZQingKeBenYueSongS-R-GB"/>
                <a:sym typeface="FZQingKeBenYueSongS-R-GB"/>
              </a:defRPr>
            </a:pPr>
            <a:r>
              <a:rPr lang="zh-CN" altLang="en-US" dirty="0">
                <a:solidFill>
                  <a:schemeClr val="accent5">
                    <a:lumMod val="75000"/>
                  </a:schemeClr>
                </a:solidFill>
              </a:rPr>
              <a:t>帝国理工数据科学在线暑期学校</a:t>
            </a:r>
            <a:r>
              <a:rPr lang="en-GB" altLang="zh-CN" dirty="0">
                <a:solidFill>
                  <a:schemeClr val="accent5">
                    <a:lumMod val="75000"/>
                  </a:schemeClr>
                </a:solidFill>
              </a:rPr>
              <a:t>-</a:t>
            </a:r>
            <a:r>
              <a:rPr lang="zh-CN" altLang="en-US" dirty="0">
                <a:solidFill>
                  <a:schemeClr val="accent5">
                    <a:lumMod val="75000"/>
                  </a:schemeClr>
                </a:solidFill>
              </a:rPr>
              <a:t>部分师资</a:t>
            </a:r>
          </a:p>
        </p:txBody>
      </p:sp>
      <p:sp>
        <p:nvSpPr>
          <p:cNvPr id="14" name="TextBox 8"/>
          <p:cNvSpPr txBox="1"/>
          <p:nvPr/>
        </p:nvSpPr>
        <p:spPr>
          <a:xfrm>
            <a:off x="11472747" y="6323274"/>
            <a:ext cx="196527"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600">
                <a:solidFill>
                  <a:srgbClr val="FFFFFF"/>
                </a:solidFill>
                <a:latin typeface="Avenir Light"/>
                <a:ea typeface="Avenir Light"/>
                <a:cs typeface="Avenir Light"/>
                <a:sym typeface="Avenir Light"/>
              </a:defRPr>
            </a:lvl1pPr>
          </a:lstStyle>
          <a:p>
            <a:r>
              <a:rPr lang="en-US" altLang="zh-CN" dirty="0"/>
              <a:t>5</a:t>
            </a:r>
            <a:endParaRPr dirty="0"/>
          </a:p>
        </p:txBody>
      </p:sp>
      <p:sp>
        <p:nvSpPr>
          <p:cNvPr id="10" name="TextBox 9">
            <a:extLst>
              <a:ext uri="{FF2B5EF4-FFF2-40B4-BE49-F238E27FC236}">
                <a16:creationId xmlns:a16="http://schemas.microsoft.com/office/drawing/2014/main" id="{80BF173E-5C29-4150-A527-3A9B73395A39}"/>
              </a:ext>
            </a:extLst>
          </p:cNvPr>
          <p:cNvSpPr txBox="1"/>
          <p:nvPr/>
        </p:nvSpPr>
        <p:spPr>
          <a:xfrm>
            <a:off x="88682" y="1598574"/>
            <a:ext cx="9086481" cy="50783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R="0" algn="l" defTabSz="914400" rtl="0" fontAlgn="auto" latinLnBrk="0" hangingPunct="0">
              <a:spcBef>
                <a:spcPts val="0"/>
              </a:spcBef>
              <a:spcAft>
                <a:spcPts val="0"/>
              </a:spcAft>
              <a:buClrTx/>
              <a:buSzTx/>
              <a:tabLst/>
            </a:pPr>
            <a:r>
              <a:rPr lang="zh-CN" altLang="en-US" dirty="0">
                <a:solidFill>
                  <a:srgbClr val="FFFFFF"/>
                </a:solidFill>
                <a:latin typeface="Arial" panose="020B0604020202020204" pitchFamily="34" charset="0"/>
              </a:rPr>
              <a:t>肯尼迪博士是帝国理工数据科学研究所联合所长，副教授。</a:t>
            </a:r>
            <a:endParaRPr lang="en-GB" altLang="zh-CN" dirty="0">
              <a:solidFill>
                <a:srgbClr val="FFFFFF"/>
              </a:solidFill>
              <a:latin typeface="Arial" panose="020B0604020202020204" pitchFamily="34" charset="0"/>
            </a:endParaRPr>
          </a:p>
          <a:p>
            <a:pPr marR="0" algn="l" defTabSz="914400" rtl="0" fontAlgn="auto" latinLnBrk="0" hangingPunct="0">
              <a:spcBef>
                <a:spcPts val="0"/>
              </a:spcBef>
              <a:spcAft>
                <a:spcPts val="0"/>
              </a:spcAft>
              <a:buClrTx/>
              <a:buSzTx/>
              <a:tabLst/>
            </a:pPr>
            <a:endParaRPr lang="en-GB" altLang="zh-CN" dirty="0">
              <a:solidFill>
                <a:srgbClr val="FFFFFF"/>
              </a:solidFill>
              <a:latin typeface="Arial" panose="020B0604020202020204" pitchFamily="34" charset="0"/>
            </a:endParaRPr>
          </a:p>
          <a:p>
            <a:pPr marR="0" algn="l" defTabSz="914400" rtl="0" fontAlgn="auto" latinLnBrk="0" hangingPunct="0">
              <a:spcBef>
                <a:spcPts val="0"/>
              </a:spcBef>
              <a:spcAft>
                <a:spcPts val="0"/>
              </a:spcAft>
              <a:buClrTx/>
              <a:buSzTx/>
              <a:tabLst/>
            </a:pPr>
            <a:r>
              <a:rPr lang="zh-CN" altLang="en-US" dirty="0">
                <a:solidFill>
                  <a:srgbClr val="FFFFFF"/>
                </a:solidFill>
                <a:latin typeface="Arial" panose="020B0604020202020204" pitchFamily="34" charset="0"/>
              </a:rPr>
              <a:t>他的研究重点是新兴市场和行业的出现，以及组织的更基本的组成部分</a:t>
            </a:r>
            <a:r>
              <a:rPr lang="en-US" altLang="zh-CN" dirty="0">
                <a:solidFill>
                  <a:srgbClr val="FFFFFF"/>
                </a:solidFill>
                <a:latin typeface="Arial" panose="020B0604020202020204" pitchFamily="34" charset="0"/>
              </a:rPr>
              <a:t>——</a:t>
            </a:r>
            <a:r>
              <a:rPr lang="zh-CN" altLang="en-US" dirty="0">
                <a:solidFill>
                  <a:srgbClr val="FFFFFF"/>
                </a:solidFill>
                <a:latin typeface="Arial" panose="020B0604020202020204" pitchFamily="34" charset="0"/>
              </a:rPr>
              <a:t>类别、身份、形式、战略、实践、声誉标准等等。在这个广泛的主题中，他特别关注意义构建过程，经常使用文本挖掘技术提取和分析在传统和新的社交媒体中出现的行动者、想法和对象之间的关联模式。</a:t>
            </a:r>
            <a:endParaRPr lang="en-GB" altLang="zh-CN" dirty="0">
              <a:solidFill>
                <a:srgbClr val="FFFFFF"/>
              </a:solidFill>
              <a:latin typeface="Arial" panose="020B0604020202020204" pitchFamily="34" charset="0"/>
            </a:endParaRPr>
          </a:p>
          <a:p>
            <a:pPr marR="0" algn="l" defTabSz="914400" rtl="0" fontAlgn="auto" latinLnBrk="0" hangingPunct="0">
              <a:spcBef>
                <a:spcPts val="0"/>
              </a:spcBef>
              <a:spcAft>
                <a:spcPts val="0"/>
              </a:spcAft>
              <a:buClrTx/>
              <a:buSzTx/>
              <a:tabLst/>
            </a:pPr>
            <a:endParaRPr lang="en-GB" altLang="zh-CN" dirty="0">
              <a:solidFill>
                <a:srgbClr val="FFFFFF"/>
              </a:solidFill>
              <a:latin typeface="Arial" panose="020B0604020202020204" pitchFamily="34" charset="0"/>
            </a:endParaRPr>
          </a:p>
          <a:p>
            <a:pPr marR="0" algn="l" defTabSz="914400" rtl="0" fontAlgn="auto" latinLnBrk="0" hangingPunct="0">
              <a:spcBef>
                <a:spcPts val="0"/>
              </a:spcBef>
              <a:spcAft>
                <a:spcPts val="0"/>
              </a:spcAft>
              <a:buClrTx/>
              <a:buSzTx/>
              <a:tabLst/>
            </a:pPr>
            <a:r>
              <a:rPr lang="zh-CN" altLang="en-US" dirty="0">
                <a:solidFill>
                  <a:srgbClr val="FFFFFF"/>
                </a:solidFill>
                <a:latin typeface="Arial" panose="020B0604020202020204" pitchFamily="34" charset="0"/>
              </a:rPr>
              <a:t>他的著作曾发表在</a:t>
            </a:r>
            <a:r>
              <a:rPr lang="en-US" altLang="zh-CN" dirty="0">
                <a:solidFill>
                  <a:srgbClr val="FFFFFF"/>
                </a:solidFill>
                <a:latin typeface="Arial" panose="020B0604020202020204" pitchFamily="34" charset="0"/>
              </a:rPr>
              <a:t>《</a:t>
            </a:r>
            <a:r>
              <a:rPr lang="zh-CN" altLang="en-US" dirty="0">
                <a:solidFill>
                  <a:srgbClr val="FFFFFF"/>
                </a:solidFill>
                <a:latin typeface="Arial" panose="020B0604020202020204" pitchFamily="34" charset="0"/>
              </a:rPr>
              <a:t>美国社会学评论</a:t>
            </a:r>
            <a:r>
              <a:rPr lang="en-US" altLang="zh-CN" dirty="0">
                <a:solidFill>
                  <a:srgbClr val="FFFFFF"/>
                </a:solidFill>
                <a:latin typeface="Arial" panose="020B0604020202020204" pitchFamily="34" charset="0"/>
              </a:rPr>
              <a:t>》</a:t>
            </a:r>
            <a:r>
              <a:rPr lang="zh-CN" altLang="en-US" dirty="0">
                <a:solidFill>
                  <a:srgbClr val="FFFFFF"/>
                </a:solidFill>
                <a:latin typeface="Arial" panose="020B0604020202020204" pitchFamily="34" charset="0"/>
              </a:rPr>
              <a:t>、</a:t>
            </a:r>
            <a:r>
              <a:rPr lang="en-US" altLang="zh-CN" dirty="0">
                <a:solidFill>
                  <a:srgbClr val="FFFFFF"/>
                </a:solidFill>
                <a:latin typeface="Arial" panose="020B0604020202020204" pitchFamily="34" charset="0"/>
              </a:rPr>
              <a:t>《</a:t>
            </a:r>
            <a:r>
              <a:rPr lang="zh-CN" altLang="en-US" dirty="0">
                <a:solidFill>
                  <a:srgbClr val="FFFFFF"/>
                </a:solidFill>
                <a:latin typeface="Arial" panose="020B0604020202020204" pitchFamily="34" charset="0"/>
              </a:rPr>
              <a:t>管理学会期刊</a:t>
            </a:r>
            <a:r>
              <a:rPr lang="en-US" altLang="zh-CN" dirty="0">
                <a:solidFill>
                  <a:srgbClr val="FFFFFF"/>
                </a:solidFill>
                <a:latin typeface="Arial" panose="020B0604020202020204" pitchFamily="34" charset="0"/>
              </a:rPr>
              <a:t>》</a:t>
            </a:r>
            <a:r>
              <a:rPr lang="zh-CN" altLang="en-US" dirty="0">
                <a:solidFill>
                  <a:srgbClr val="FFFFFF"/>
                </a:solidFill>
                <a:latin typeface="Arial" panose="020B0604020202020204" pitchFamily="34" charset="0"/>
              </a:rPr>
              <a:t>、</a:t>
            </a:r>
            <a:r>
              <a:rPr lang="en-US" altLang="zh-CN" dirty="0">
                <a:solidFill>
                  <a:srgbClr val="FFFFFF"/>
                </a:solidFill>
                <a:latin typeface="Arial" panose="020B0604020202020204" pitchFamily="34" charset="0"/>
              </a:rPr>
              <a:t>《</a:t>
            </a:r>
            <a:r>
              <a:rPr lang="zh-CN" altLang="en-US" dirty="0">
                <a:solidFill>
                  <a:srgbClr val="FFFFFF"/>
                </a:solidFill>
                <a:latin typeface="Arial" panose="020B0604020202020204" pitchFamily="34" charset="0"/>
              </a:rPr>
              <a:t>组织科学</a:t>
            </a:r>
            <a:r>
              <a:rPr lang="en-US" altLang="zh-CN" dirty="0">
                <a:solidFill>
                  <a:srgbClr val="FFFFFF"/>
                </a:solidFill>
                <a:latin typeface="Arial" panose="020B0604020202020204" pitchFamily="34" charset="0"/>
              </a:rPr>
              <a:t>》</a:t>
            </a:r>
            <a:r>
              <a:rPr lang="zh-CN" altLang="en-US" dirty="0">
                <a:solidFill>
                  <a:srgbClr val="FFFFFF"/>
                </a:solidFill>
                <a:latin typeface="Arial" panose="020B0604020202020204" pitchFamily="34" charset="0"/>
              </a:rPr>
              <a:t>、</a:t>
            </a:r>
            <a:r>
              <a:rPr lang="en-US" altLang="zh-CN" dirty="0">
                <a:solidFill>
                  <a:srgbClr val="FFFFFF"/>
                </a:solidFill>
                <a:latin typeface="Arial" panose="020B0604020202020204" pitchFamily="34" charset="0"/>
              </a:rPr>
              <a:t>《</a:t>
            </a:r>
            <a:r>
              <a:rPr lang="zh-CN" altLang="en-US" dirty="0">
                <a:solidFill>
                  <a:srgbClr val="FFFFFF"/>
                </a:solidFill>
                <a:latin typeface="Arial" panose="020B0604020202020204" pitchFamily="34" charset="0"/>
              </a:rPr>
              <a:t>管理研究期刊</a:t>
            </a:r>
            <a:r>
              <a:rPr lang="en-US" altLang="zh-CN" dirty="0">
                <a:solidFill>
                  <a:srgbClr val="FFFFFF"/>
                </a:solidFill>
                <a:latin typeface="Arial" panose="020B0604020202020204" pitchFamily="34" charset="0"/>
              </a:rPr>
              <a:t>》</a:t>
            </a:r>
            <a:r>
              <a:rPr lang="zh-CN" altLang="en-US" dirty="0">
                <a:solidFill>
                  <a:srgbClr val="FFFFFF"/>
                </a:solidFill>
                <a:latin typeface="Arial" panose="020B0604020202020204" pitchFamily="34" charset="0"/>
              </a:rPr>
              <a:t>和</a:t>
            </a:r>
            <a:r>
              <a:rPr lang="en-US" altLang="zh-CN" dirty="0">
                <a:solidFill>
                  <a:srgbClr val="FFFFFF"/>
                </a:solidFill>
                <a:latin typeface="Arial" panose="020B0604020202020204" pitchFamily="34" charset="0"/>
              </a:rPr>
              <a:t>《</a:t>
            </a:r>
            <a:r>
              <a:rPr lang="zh-CN" altLang="en-US" dirty="0">
                <a:solidFill>
                  <a:srgbClr val="FFFFFF"/>
                </a:solidFill>
                <a:latin typeface="Arial" panose="020B0604020202020204" pitchFamily="34" charset="0"/>
              </a:rPr>
              <a:t>组织社会学研究</a:t>
            </a:r>
            <a:r>
              <a:rPr lang="en-US" altLang="zh-CN" dirty="0">
                <a:solidFill>
                  <a:srgbClr val="FFFFFF"/>
                </a:solidFill>
                <a:latin typeface="Arial" panose="020B0604020202020204" pitchFamily="34" charset="0"/>
              </a:rPr>
              <a:t>》</a:t>
            </a:r>
            <a:r>
              <a:rPr lang="zh-CN" altLang="en-US" dirty="0">
                <a:solidFill>
                  <a:srgbClr val="FFFFFF"/>
                </a:solidFill>
                <a:latin typeface="Arial" panose="020B0604020202020204" pitchFamily="34" charset="0"/>
              </a:rPr>
              <a:t>等期刊上。</a:t>
            </a:r>
            <a:endParaRPr lang="en-GB" altLang="zh-CN" dirty="0">
              <a:solidFill>
                <a:srgbClr val="FFFFFF"/>
              </a:solidFill>
              <a:latin typeface="Arial" panose="020B0604020202020204" pitchFamily="34" charset="0"/>
            </a:endParaRPr>
          </a:p>
          <a:p>
            <a:pPr marR="0" algn="l" defTabSz="914400" rtl="0" fontAlgn="auto" latinLnBrk="0" hangingPunct="0">
              <a:spcBef>
                <a:spcPts val="0"/>
              </a:spcBef>
              <a:spcAft>
                <a:spcPts val="0"/>
              </a:spcAft>
              <a:buClrTx/>
              <a:buSzTx/>
              <a:tabLst/>
            </a:pPr>
            <a:endParaRPr lang="en-GB" altLang="zh-CN" dirty="0">
              <a:solidFill>
                <a:srgbClr val="FFFFFF"/>
              </a:solidFill>
              <a:latin typeface="Arial" panose="020B0604020202020204" pitchFamily="34" charset="0"/>
            </a:endParaRPr>
          </a:p>
          <a:p>
            <a:pPr marR="0" algn="l" defTabSz="914400" rtl="0" fontAlgn="auto" latinLnBrk="0" hangingPunct="0">
              <a:spcBef>
                <a:spcPts val="0"/>
              </a:spcBef>
              <a:spcAft>
                <a:spcPts val="0"/>
              </a:spcAft>
              <a:buClrTx/>
              <a:buSzTx/>
              <a:tabLst/>
            </a:pPr>
            <a:r>
              <a:rPr lang="zh-CN" altLang="en-US" dirty="0">
                <a:solidFill>
                  <a:srgbClr val="FFFFFF"/>
                </a:solidFill>
                <a:latin typeface="Arial" panose="020B0604020202020204" pitchFamily="34" charset="0"/>
              </a:rPr>
              <a:t>肯尼迪博士在西北大学和斯坦福大学接受教育。他获得了西北大学及其凯洛格管理学院的管理学博士学位和工商管理硕士学位，斯坦福大学的哲学学士学位</a:t>
            </a:r>
            <a:r>
              <a:rPr lang="en-US" altLang="zh-CN" dirty="0">
                <a:solidFill>
                  <a:srgbClr val="FFFFFF"/>
                </a:solidFill>
                <a:latin typeface="Arial" panose="020B0604020202020204" pitchFamily="34" charset="0"/>
              </a:rPr>
              <a:t>(</a:t>
            </a:r>
            <a:r>
              <a:rPr lang="zh-CN" altLang="en-US" dirty="0">
                <a:solidFill>
                  <a:srgbClr val="FFFFFF"/>
                </a:solidFill>
                <a:latin typeface="Arial" panose="020B0604020202020204" pitchFamily="34" charset="0"/>
              </a:rPr>
              <a:t>正式系统项目</a:t>
            </a:r>
            <a:r>
              <a:rPr lang="en-US" altLang="zh-CN" dirty="0">
                <a:solidFill>
                  <a:srgbClr val="FFFFFF"/>
                </a:solidFill>
                <a:latin typeface="Arial" panose="020B0604020202020204" pitchFamily="34" charset="0"/>
              </a:rPr>
              <a:t>)</a:t>
            </a:r>
            <a:r>
              <a:rPr lang="zh-CN" altLang="en-US" dirty="0">
                <a:solidFill>
                  <a:srgbClr val="FFFFFF"/>
                </a:solidFill>
                <a:latin typeface="Arial" panose="020B0604020202020204" pitchFamily="34" charset="0"/>
              </a:rPr>
              <a:t>。</a:t>
            </a:r>
            <a:endParaRPr lang="en-GB" altLang="zh-CN" dirty="0">
              <a:solidFill>
                <a:srgbClr val="FFFFFF"/>
              </a:solidFill>
              <a:latin typeface="Arial" panose="020B0604020202020204" pitchFamily="34" charset="0"/>
            </a:endParaRPr>
          </a:p>
          <a:p>
            <a:pPr marR="0" algn="l" defTabSz="914400" rtl="0" fontAlgn="auto" latinLnBrk="0" hangingPunct="0">
              <a:spcBef>
                <a:spcPts val="0"/>
              </a:spcBef>
              <a:spcAft>
                <a:spcPts val="0"/>
              </a:spcAft>
              <a:buClrTx/>
              <a:buSzTx/>
              <a:tabLst/>
            </a:pPr>
            <a:endParaRPr lang="en-GB" altLang="zh-CN" dirty="0">
              <a:solidFill>
                <a:srgbClr val="FFFFFF"/>
              </a:solidFill>
              <a:latin typeface="Arial" panose="020B0604020202020204" pitchFamily="34" charset="0"/>
            </a:endParaRPr>
          </a:p>
          <a:p>
            <a:pPr marR="0" algn="l" defTabSz="914400" rtl="0" fontAlgn="auto" latinLnBrk="0" hangingPunct="0">
              <a:spcBef>
                <a:spcPts val="0"/>
              </a:spcBef>
              <a:spcAft>
                <a:spcPts val="0"/>
              </a:spcAft>
              <a:buClrTx/>
              <a:buSzTx/>
              <a:tabLst/>
            </a:pPr>
            <a:r>
              <a:rPr lang="zh-CN" altLang="en-US" dirty="0">
                <a:solidFill>
                  <a:srgbClr val="FFFFFF"/>
                </a:solidFill>
                <a:latin typeface="Arial" panose="020B0604020202020204" pitchFamily="34" charset="0"/>
              </a:rPr>
              <a:t>在来帝国理工之前，肯尼迪博士在南加州大学马歇尔商学院工作。他在咨询和高科技领域也有丰富的工作经验。在成为学者之前，他是计算机科学公司</a:t>
            </a:r>
            <a:r>
              <a:rPr lang="en-US" altLang="zh-CN" dirty="0">
                <a:solidFill>
                  <a:srgbClr val="FFFFFF"/>
                </a:solidFill>
                <a:latin typeface="Arial" panose="020B0604020202020204" pitchFamily="34" charset="0"/>
              </a:rPr>
              <a:t>(CSC)</a:t>
            </a:r>
            <a:r>
              <a:rPr lang="zh-CN" altLang="en-US" dirty="0">
                <a:solidFill>
                  <a:srgbClr val="FFFFFF"/>
                </a:solidFill>
                <a:latin typeface="Arial" panose="020B0604020202020204" pitchFamily="34" charset="0"/>
              </a:rPr>
              <a:t>管理咨询部门的负责人，在此之前，他是加州圣克拉拉一家初创公司的软件工程师和产品经理。作为一名顾问，</a:t>
            </a:r>
            <a:r>
              <a:rPr lang="en-US" altLang="zh-CN" dirty="0">
                <a:solidFill>
                  <a:srgbClr val="FFFFFF"/>
                </a:solidFill>
                <a:latin typeface="Arial" panose="020B0604020202020204" pitchFamily="34" charset="0"/>
              </a:rPr>
              <a:t>Kennedy</a:t>
            </a:r>
            <a:r>
              <a:rPr lang="zh-CN" altLang="en-US" dirty="0">
                <a:solidFill>
                  <a:srgbClr val="FFFFFF"/>
                </a:solidFill>
                <a:latin typeface="Arial" panose="020B0604020202020204" pitchFamily="34" charset="0"/>
              </a:rPr>
              <a:t>教授为技术、医疗保健和娱乐领域的客户提供战略、领导力和组织变革等棘手问题的服务。</a:t>
            </a:r>
            <a:endParaRPr kumimoji="0" lang="en-GB" b="0" i="0" u="none" strike="noStrike" cap="none" spc="0" normalizeH="0" baseline="0" dirty="0">
              <a:ln>
                <a:noFill/>
              </a:ln>
              <a:solidFill>
                <a:srgbClr val="FFFFFF"/>
              </a:solidFill>
              <a:effectLst/>
              <a:uFillTx/>
              <a:latin typeface="+mj-lt"/>
              <a:ea typeface="+mj-ea"/>
              <a:cs typeface="+mj-cs"/>
              <a:sym typeface="Calibri"/>
            </a:endParaRPr>
          </a:p>
        </p:txBody>
      </p:sp>
      <p:sp>
        <p:nvSpPr>
          <p:cNvPr id="2" name="TextBox 1">
            <a:extLst>
              <a:ext uri="{FF2B5EF4-FFF2-40B4-BE49-F238E27FC236}">
                <a16:creationId xmlns:a16="http://schemas.microsoft.com/office/drawing/2014/main" id="{7E60FF8A-33ED-4410-956C-709059147487}"/>
              </a:ext>
            </a:extLst>
          </p:cNvPr>
          <p:cNvSpPr txBox="1"/>
          <p:nvPr/>
        </p:nvSpPr>
        <p:spPr>
          <a:xfrm>
            <a:off x="9286875" y="5384224"/>
            <a:ext cx="2658592"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zh-CN" altLang="en-US" sz="2000" b="1" dirty="0">
                <a:solidFill>
                  <a:srgbClr val="FFFFFF"/>
                </a:solidFill>
                <a:latin typeface="Arial" panose="020B0604020202020204" pitchFamily="34" charset="0"/>
              </a:rPr>
              <a:t>马克 肯尼迪副教授</a:t>
            </a:r>
            <a:endParaRPr lang="en-GB" altLang="zh-CN" sz="2000" b="1" dirty="0">
              <a:solidFill>
                <a:srgbClr val="FFFFFF"/>
              </a:solidFill>
              <a:latin typeface="Arial" panose="020B0604020202020204" pitchFamily="34" charset="0"/>
            </a:endParaRPr>
          </a:p>
          <a:p>
            <a:pPr algn="ctr"/>
            <a:r>
              <a:rPr lang="zh-CN" altLang="en-US" sz="2000" b="1" dirty="0">
                <a:solidFill>
                  <a:srgbClr val="FFFFFF"/>
                </a:solidFill>
                <a:latin typeface="Arial" panose="020B0604020202020204" pitchFamily="34" charset="0"/>
              </a:rPr>
              <a:t>帝国理工数据科学</a:t>
            </a:r>
            <a:endParaRPr lang="en-GB" altLang="zh-CN" sz="2000" b="1" dirty="0">
              <a:solidFill>
                <a:srgbClr val="FFFFFF"/>
              </a:solidFill>
              <a:latin typeface="Arial" panose="020B0604020202020204" pitchFamily="34" charset="0"/>
            </a:endParaRPr>
          </a:p>
          <a:p>
            <a:pPr algn="ctr"/>
            <a:r>
              <a:rPr lang="zh-CN" altLang="en-US" sz="2000" b="1" dirty="0">
                <a:solidFill>
                  <a:srgbClr val="FFFFFF"/>
                </a:solidFill>
                <a:latin typeface="Arial" panose="020B0604020202020204" pitchFamily="34" charset="0"/>
              </a:rPr>
              <a:t>研究院联合院长</a:t>
            </a:r>
            <a:endParaRPr kumimoji="0" lang="en-GB" sz="1800" b="0" i="0" u="none" strike="noStrike" cap="none" spc="0" normalizeH="0" baseline="0" dirty="0">
              <a:ln>
                <a:noFill/>
              </a:ln>
              <a:solidFill>
                <a:srgbClr val="000000"/>
              </a:solidFill>
              <a:effectLst/>
              <a:uFillTx/>
              <a:latin typeface="+mj-lt"/>
              <a:ea typeface="+mj-ea"/>
              <a:cs typeface="+mj-cs"/>
              <a:sym typeface="Calibri"/>
            </a:endParaRPr>
          </a:p>
        </p:txBody>
      </p:sp>
      <p:pic>
        <p:nvPicPr>
          <p:cNvPr id="1026" name="Picture 2" descr="Home - Dr Mark Thomas Kennedy">
            <a:extLst>
              <a:ext uri="{FF2B5EF4-FFF2-40B4-BE49-F238E27FC236}">
                <a16:creationId xmlns:a16="http://schemas.microsoft.com/office/drawing/2014/main" id="{E23F36C7-4591-4474-9AB7-40D301CFF3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4086" y="1729538"/>
            <a:ext cx="2578991" cy="3446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22236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
            <a:extLst>
              <a:ext uri="{FF2B5EF4-FFF2-40B4-BE49-F238E27FC236}">
                <a16:creationId xmlns:a16="http://schemas.microsoft.com/office/drawing/2014/main" id="{C3BEFD2B-635D-4053-AF82-C5E499886C7D}"/>
              </a:ext>
            </a:extLst>
          </p:cNvPr>
          <p:cNvSpPr/>
          <p:nvPr/>
        </p:nvSpPr>
        <p:spPr>
          <a:xfrm>
            <a:off x="0" y="1394888"/>
            <a:ext cx="12165433" cy="5489891"/>
          </a:xfrm>
          <a:prstGeom prst="rect">
            <a:avLst/>
          </a:prstGeom>
          <a:solidFill>
            <a:srgbClr val="2F559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HK"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1702" name="Object 1702"/>
          <p:cNvSpPr txBox="1"/>
          <p:nvPr/>
        </p:nvSpPr>
        <p:spPr>
          <a:xfrm>
            <a:off x="980351" y="919991"/>
            <a:ext cx="6630685" cy="273050"/>
          </a:xfrm>
          <a:prstGeom prst="rect">
            <a:avLst/>
          </a:prstGeom>
        </p:spPr>
        <p:txBody>
          <a:bodyPr vert="horz" rtlCol="0" anchor="t" anchorCtr="0">
            <a:noAutofit/>
          </a:bodyPr>
          <a:lstStyle/>
          <a:p>
            <a:pPr algn="l">
              <a:lnSpc>
                <a:spcPct val="100000"/>
              </a:lnSpc>
            </a:pPr>
            <a:r>
              <a:rPr lang="en-GB" altLang="zh-CN" dirty="0">
                <a:solidFill>
                  <a:srgbClr val="999999"/>
                </a:solidFill>
                <a:latin typeface="OPPOSans-M"/>
                <a:ea typeface="OPPOSans-M"/>
              </a:rPr>
              <a:t>DATA SCIENCE INSTITUTE, IMPERIAL COLLEGE LONDON</a:t>
            </a:r>
            <a:r>
              <a:rPr lang="zh-CN" altLang="en-US" dirty="0">
                <a:solidFill>
                  <a:srgbClr val="999999"/>
                </a:solidFill>
                <a:latin typeface="OPPOSans-M"/>
                <a:ea typeface="OPPOSans-M"/>
              </a:rPr>
              <a:t> </a:t>
            </a:r>
            <a:endParaRPr lang="zh-CN" altLang="en-US" sz="900" dirty="0"/>
          </a:p>
        </p:txBody>
      </p:sp>
      <p:sp>
        <p:nvSpPr>
          <p:cNvPr id="1709" name="Object 1709"/>
          <p:cNvSpPr txBox="1"/>
          <p:nvPr/>
        </p:nvSpPr>
        <p:spPr>
          <a:xfrm>
            <a:off x="193466" y="1806411"/>
            <a:ext cx="7105406" cy="4157598"/>
          </a:xfrm>
          <a:prstGeom prst="rect">
            <a:avLst/>
          </a:prstGeom>
        </p:spPr>
        <p:txBody>
          <a:bodyPr vert="horz" rtlCol="0" anchor="t" anchorCtr="0">
            <a:noAutofit/>
          </a:bodyPr>
          <a:lstStyle/>
          <a:p>
            <a:pPr>
              <a:lnSpc>
                <a:spcPct val="133333"/>
              </a:lnSpc>
            </a:pPr>
            <a:endParaRPr lang="en-GB" altLang="zh-CN" sz="1400" spc="75" dirty="0">
              <a:solidFill>
                <a:srgbClr val="FFFFFF"/>
              </a:solidFill>
              <a:latin typeface="Microsoft YaHei UI Light" panose="020B0502040204020203" pitchFamily="34" charset="-122"/>
              <a:ea typeface="Microsoft YaHei UI Light" panose="020B0502040204020203" pitchFamily="34" charset="-122"/>
            </a:endParaRPr>
          </a:p>
        </p:txBody>
      </p:sp>
      <p:pic>
        <p:nvPicPr>
          <p:cNvPr id="7" name="Picture 6" descr="A picture containing drawing&#10;&#10;Description automatically generated">
            <a:extLst>
              <a:ext uri="{FF2B5EF4-FFF2-40B4-BE49-F238E27FC236}">
                <a16:creationId xmlns:a16="http://schemas.microsoft.com/office/drawing/2014/main" id="{1E6DF278-AB42-4B4F-9377-77EE4E5C1E11}"/>
              </a:ext>
            </a:extLst>
          </p:cNvPr>
          <p:cNvPicPr>
            <a:picLocks noChangeAspect="1"/>
          </p:cNvPicPr>
          <p:nvPr/>
        </p:nvPicPr>
        <p:blipFill>
          <a:blip r:embed="rId3"/>
          <a:stretch>
            <a:fillRect/>
          </a:stretch>
        </p:blipFill>
        <p:spPr>
          <a:xfrm>
            <a:off x="8908898" y="616514"/>
            <a:ext cx="2758440" cy="377190"/>
          </a:xfrm>
          <a:prstGeom prst="rect">
            <a:avLst/>
          </a:prstGeom>
        </p:spPr>
      </p:pic>
      <p:pic>
        <p:nvPicPr>
          <p:cNvPr id="12" name="image 204">
            <a:extLst>
              <a:ext uri="{FF2B5EF4-FFF2-40B4-BE49-F238E27FC236}">
                <a16:creationId xmlns:a16="http://schemas.microsoft.com/office/drawing/2014/main" id="{4A64DBE5-D55B-4111-AE5C-7B24D33C71F3}"/>
              </a:ext>
            </a:extLst>
          </p:cNvPr>
          <p:cNvPicPr>
            <a:picLocks noChangeAspect="1"/>
          </p:cNvPicPr>
          <p:nvPr/>
        </p:nvPicPr>
        <p:blipFill rotWithShape="1">
          <a:blip r:embed="rId4"/>
          <a:srcRect l="414" t="100878" r="63417" b="-145598"/>
          <a:stretch/>
        </p:blipFill>
        <p:spPr>
          <a:xfrm rot="5400000">
            <a:off x="441667" y="734164"/>
            <a:ext cx="756621" cy="161136"/>
          </a:xfrm>
          <a:prstGeom prst="rect">
            <a:avLst/>
          </a:prstGeom>
          <a:solidFill>
            <a:srgbClr val="2F5597"/>
          </a:solidFill>
          <a:ln>
            <a:noFill/>
          </a:ln>
        </p:spPr>
      </p:pic>
      <p:sp>
        <p:nvSpPr>
          <p:cNvPr id="13" name="TextBox 1"/>
          <p:cNvSpPr txBox="1"/>
          <p:nvPr/>
        </p:nvSpPr>
        <p:spPr>
          <a:xfrm>
            <a:off x="973424" y="382150"/>
            <a:ext cx="9376682"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200">
                <a:solidFill>
                  <a:srgbClr val="2F5597"/>
                </a:solidFill>
                <a:latin typeface="FZQingKeBenYueSongS-R-GB"/>
                <a:ea typeface="FZQingKeBenYueSongS-R-GB"/>
                <a:cs typeface="FZQingKeBenYueSongS-R-GB"/>
                <a:sym typeface="FZQingKeBenYueSongS-R-GB"/>
              </a:defRPr>
            </a:pPr>
            <a:r>
              <a:rPr lang="zh-CN" altLang="en-US" dirty="0">
                <a:solidFill>
                  <a:schemeClr val="accent5">
                    <a:lumMod val="75000"/>
                  </a:schemeClr>
                </a:solidFill>
              </a:rPr>
              <a:t>帝国理工数据科学在线暑期学校</a:t>
            </a:r>
            <a:r>
              <a:rPr lang="en-GB" altLang="zh-CN" dirty="0">
                <a:solidFill>
                  <a:schemeClr val="accent5">
                    <a:lumMod val="75000"/>
                  </a:schemeClr>
                </a:solidFill>
              </a:rPr>
              <a:t>-</a:t>
            </a:r>
            <a:r>
              <a:rPr lang="zh-CN" altLang="en-US" dirty="0">
                <a:solidFill>
                  <a:schemeClr val="accent5">
                    <a:lumMod val="75000"/>
                  </a:schemeClr>
                </a:solidFill>
              </a:rPr>
              <a:t>部分师资</a:t>
            </a:r>
          </a:p>
        </p:txBody>
      </p:sp>
      <p:sp>
        <p:nvSpPr>
          <p:cNvPr id="14" name="TextBox 8"/>
          <p:cNvSpPr txBox="1"/>
          <p:nvPr/>
        </p:nvSpPr>
        <p:spPr>
          <a:xfrm>
            <a:off x="11472747" y="6323274"/>
            <a:ext cx="196527"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600">
                <a:solidFill>
                  <a:srgbClr val="FFFFFF"/>
                </a:solidFill>
                <a:latin typeface="Avenir Light"/>
                <a:ea typeface="Avenir Light"/>
                <a:cs typeface="Avenir Light"/>
                <a:sym typeface="Avenir Light"/>
              </a:defRPr>
            </a:lvl1pPr>
          </a:lstStyle>
          <a:p>
            <a:r>
              <a:rPr lang="en-US" altLang="zh-CN" dirty="0"/>
              <a:t>5</a:t>
            </a:r>
            <a:endParaRPr dirty="0"/>
          </a:p>
        </p:txBody>
      </p:sp>
      <p:sp>
        <p:nvSpPr>
          <p:cNvPr id="10" name="TextBox 9">
            <a:extLst>
              <a:ext uri="{FF2B5EF4-FFF2-40B4-BE49-F238E27FC236}">
                <a16:creationId xmlns:a16="http://schemas.microsoft.com/office/drawing/2014/main" id="{80BF173E-5C29-4150-A527-3A9B73395A39}"/>
              </a:ext>
            </a:extLst>
          </p:cNvPr>
          <p:cNvSpPr txBox="1"/>
          <p:nvPr/>
        </p:nvSpPr>
        <p:spPr>
          <a:xfrm>
            <a:off x="122464" y="1152507"/>
            <a:ext cx="9269568" cy="5770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50000"/>
              </a:lnSpc>
              <a:spcBef>
                <a:spcPts val="0"/>
              </a:spcBef>
              <a:spcAft>
                <a:spcPts val="0"/>
              </a:spcAft>
              <a:buClrTx/>
              <a:buSzTx/>
              <a:buFont typeface="Wingdings" panose="05000000000000000000" pitchFamily="2" charset="2"/>
              <a:buChar char="v"/>
              <a:tabLst/>
            </a:pPr>
            <a:endParaRPr kumimoji="0" lang="en-GB" altLang="zh-CN" sz="1800" b="0" i="0" u="none" strike="noStrike" cap="none" spc="0" normalizeH="0" baseline="0" dirty="0">
              <a:ln>
                <a:noFill/>
              </a:ln>
              <a:solidFill>
                <a:srgbClr val="FFFFFF"/>
              </a:solidFill>
              <a:effectLst/>
              <a:uFillTx/>
              <a:latin typeface="+mj-lt"/>
              <a:ea typeface="+mj-ea"/>
              <a:cs typeface="+mj-cs"/>
              <a:sym typeface="Calibri"/>
            </a:endParaRPr>
          </a:p>
          <a:p>
            <a:pPr latinLnBrk="1"/>
            <a:r>
              <a:rPr lang="en-US" altLang="zh-CN" dirty="0">
                <a:solidFill>
                  <a:srgbClr val="FFFFFF"/>
                </a:solidFill>
                <a:latin typeface="Microsoft Yahei" panose="020B0503020204020204" pitchFamily="34" charset="-122"/>
                <a:ea typeface="Microsoft Yahei" panose="020B0503020204020204" pitchFamily="34" charset="-122"/>
              </a:rPr>
              <a:t>Yves-Alexandre</a:t>
            </a:r>
            <a:r>
              <a:rPr lang="zh-CN" altLang="en-US" dirty="0">
                <a:solidFill>
                  <a:srgbClr val="FFFFFF"/>
                </a:solidFill>
                <a:latin typeface="Microsoft Yahei" panose="020B0503020204020204" pitchFamily="34" charset="-122"/>
                <a:ea typeface="Microsoft Yahei" panose="020B0503020204020204" pitchFamily="34" charset="-122"/>
              </a:rPr>
              <a:t>博士是帝国理工数据科学研究所副教授。领导着帝国理工人工智能隐私研究组。我目前是欧盟司法专员雷恩代尔的人工智能和数据保护特别顾问，也是欧洲议会任命的比利时数据保护局专家。</a:t>
            </a:r>
            <a:r>
              <a:rPr lang="en-US" altLang="zh-CN" dirty="0">
                <a:solidFill>
                  <a:srgbClr val="FFFFFF"/>
                </a:solidFill>
                <a:latin typeface="Microsoft Yahei" panose="020B0503020204020204" pitchFamily="34" charset="-122"/>
                <a:ea typeface="Microsoft Yahei" panose="020B0503020204020204" pitchFamily="34" charset="-122"/>
              </a:rPr>
              <a:t>2018-2019</a:t>
            </a:r>
            <a:r>
              <a:rPr lang="zh-CN" altLang="en-US" dirty="0">
                <a:solidFill>
                  <a:srgbClr val="FFFFFF"/>
                </a:solidFill>
                <a:latin typeface="Microsoft Yahei" panose="020B0503020204020204" pitchFamily="34" charset="-122"/>
                <a:ea typeface="Microsoft Yahei" panose="020B0503020204020204" pitchFamily="34" charset="-122"/>
              </a:rPr>
              <a:t>年，我担任欧盟政府专员维斯塔格的特别顾问，与他共同撰写了数字时代报告的竞争政策。</a:t>
            </a:r>
            <a:endParaRPr lang="en-GB" altLang="zh-CN" dirty="0">
              <a:solidFill>
                <a:srgbClr val="FFFFFF"/>
              </a:solidFill>
              <a:latin typeface="Microsoft Yahei" panose="020B0503020204020204" pitchFamily="34" charset="-122"/>
              <a:ea typeface="Microsoft Yahei" panose="020B0503020204020204" pitchFamily="34" charset="-122"/>
            </a:endParaRPr>
          </a:p>
          <a:p>
            <a:pPr latinLnBrk="1">
              <a:buFont typeface="Arial" panose="020B0604020202020204" pitchFamily="34" charset="0"/>
              <a:buChar char="•"/>
            </a:pPr>
            <a:endParaRPr lang="en-GB" altLang="zh-CN" dirty="0">
              <a:solidFill>
                <a:srgbClr val="FFFFFF"/>
              </a:solidFill>
              <a:latin typeface="Microsoft Yahei" panose="020B0503020204020204" pitchFamily="34" charset="-122"/>
              <a:ea typeface="Microsoft Yahei" panose="020B0503020204020204" pitchFamily="34" charset="-122"/>
            </a:endParaRPr>
          </a:p>
          <a:p>
            <a:pPr latinLnBrk="1"/>
            <a:r>
              <a:rPr lang="zh-CN" altLang="en-US" dirty="0">
                <a:solidFill>
                  <a:srgbClr val="FFFFFF"/>
                </a:solidFill>
                <a:latin typeface="Microsoft Yahei" panose="020B0503020204020204" pitchFamily="34" charset="-122"/>
                <a:ea typeface="Microsoft Yahei" panose="020B0503020204020204" pitchFamily="34" charset="-122"/>
              </a:rPr>
              <a:t>他在麻省理工获得博士，师从麻省理工学院媒体实验室的创始人之一，全球大数据权威与可穿戴设备之父</a:t>
            </a:r>
            <a:r>
              <a:rPr lang="en-GB" b="1" i="0" dirty="0">
                <a:solidFill>
                  <a:srgbClr val="FFFFFF"/>
                </a:solidFill>
                <a:effectLst/>
                <a:latin typeface="Neue Haas Grotesk Display"/>
              </a:rPr>
              <a:t>Alex Pentland</a:t>
            </a:r>
            <a:r>
              <a:rPr lang="zh-CN" altLang="en-US" dirty="0">
                <a:solidFill>
                  <a:srgbClr val="FFFFFF"/>
                </a:solidFill>
                <a:latin typeface="Microsoft Yahei" panose="020B0503020204020204" pitchFamily="34" charset="-122"/>
                <a:ea typeface="Microsoft Yahei" panose="020B0503020204020204" pitchFamily="34" charset="-122"/>
              </a:rPr>
              <a:t>彭特兰教授。在近</a:t>
            </a:r>
            <a:r>
              <a:rPr lang="en-US" altLang="zh-CN" dirty="0">
                <a:solidFill>
                  <a:srgbClr val="FFFFFF"/>
                </a:solidFill>
                <a:latin typeface="Microsoft Yahei" panose="020B0503020204020204" pitchFamily="34" charset="-122"/>
                <a:ea typeface="Microsoft Yahei" panose="020B0503020204020204" pitchFamily="34" charset="-122"/>
              </a:rPr>
              <a:t>30</a:t>
            </a:r>
            <a:r>
              <a:rPr lang="zh-CN" altLang="en-US" dirty="0">
                <a:solidFill>
                  <a:srgbClr val="FFFFFF"/>
                </a:solidFill>
                <a:latin typeface="Microsoft Yahei" panose="020B0503020204020204" pitchFamily="34" charset="-122"/>
                <a:ea typeface="Microsoft Yahei" panose="020B0503020204020204" pitchFamily="34" charset="-122"/>
              </a:rPr>
              <a:t>年执教生涯中，彭特兰教授培养出了</a:t>
            </a:r>
            <a:r>
              <a:rPr lang="en-US" altLang="zh-CN" dirty="0">
                <a:solidFill>
                  <a:srgbClr val="FFFFFF"/>
                </a:solidFill>
                <a:latin typeface="Microsoft Yahei" panose="020B0503020204020204" pitchFamily="34" charset="-122"/>
                <a:ea typeface="Microsoft Yahei" panose="020B0503020204020204" pitchFamily="34" charset="-122"/>
              </a:rPr>
              <a:t>60</a:t>
            </a:r>
            <a:r>
              <a:rPr lang="zh-CN" altLang="en-US" dirty="0">
                <a:solidFill>
                  <a:srgbClr val="FFFFFF"/>
                </a:solidFill>
                <a:latin typeface="Microsoft Yahei" panose="020B0503020204020204" pitchFamily="34" charset="-122"/>
                <a:ea typeface="Microsoft Yahei" panose="020B0503020204020204" pitchFamily="34" charset="-122"/>
              </a:rPr>
              <a:t>余位博士，其中一半成长为该研究领域的领军人物，</a:t>
            </a:r>
            <a:r>
              <a:rPr lang="en-US" altLang="zh-CN" dirty="0">
                <a:solidFill>
                  <a:srgbClr val="FFFFFF"/>
                </a:solidFill>
                <a:latin typeface="Microsoft Yahei" panose="020B0503020204020204" pitchFamily="34" charset="-122"/>
                <a:ea typeface="Microsoft Yahei" panose="020B0503020204020204" pitchFamily="34" charset="-122"/>
              </a:rPr>
              <a:t>1/4</a:t>
            </a:r>
            <a:r>
              <a:rPr lang="zh-CN" altLang="en-US" dirty="0">
                <a:solidFill>
                  <a:srgbClr val="FFFFFF"/>
                </a:solidFill>
                <a:latin typeface="Microsoft Yahei" panose="020B0503020204020204" pitchFamily="34" charset="-122"/>
                <a:ea typeface="Microsoft Yahei" panose="020B0503020204020204" pitchFamily="34" charset="-122"/>
              </a:rPr>
              <a:t>成为创业公司的创始人，</a:t>
            </a:r>
            <a:r>
              <a:rPr lang="en-US" altLang="zh-CN" dirty="0">
                <a:solidFill>
                  <a:srgbClr val="FFFFFF"/>
                </a:solidFill>
                <a:latin typeface="Microsoft Yahei" panose="020B0503020204020204" pitchFamily="34" charset="-122"/>
                <a:ea typeface="Microsoft Yahei" panose="020B0503020204020204" pitchFamily="34" charset="-122"/>
              </a:rPr>
              <a:t>1/4</a:t>
            </a:r>
            <a:r>
              <a:rPr lang="zh-CN" altLang="en-US" dirty="0">
                <a:solidFill>
                  <a:srgbClr val="FFFFFF"/>
                </a:solidFill>
                <a:latin typeface="Microsoft Yahei" panose="020B0503020204020204" pitchFamily="34" charset="-122"/>
                <a:ea typeface="Microsoft Yahei" panose="020B0503020204020204" pitchFamily="34" charset="-122"/>
              </a:rPr>
              <a:t>成为业界相关领域的中坚力量；比如谷歌眼镜的灵魂人物萨德</a:t>
            </a:r>
            <a:r>
              <a:rPr lang="en-US" altLang="zh-CN" dirty="0">
                <a:solidFill>
                  <a:srgbClr val="FFFFFF"/>
                </a:solidFill>
                <a:latin typeface="Microsoft Yahei" panose="020B0503020204020204" pitchFamily="34" charset="-122"/>
                <a:ea typeface="Microsoft Yahei" panose="020B0503020204020204" pitchFamily="34" charset="-122"/>
              </a:rPr>
              <a:t>·</a:t>
            </a:r>
            <a:r>
              <a:rPr lang="zh-CN" altLang="en-US" dirty="0">
                <a:solidFill>
                  <a:srgbClr val="FFFFFF"/>
                </a:solidFill>
                <a:latin typeface="Microsoft Yahei" panose="020B0503020204020204" pitchFamily="34" charset="-122"/>
                <a:ea typeface="Microsoft Yahei" panose="020B0503020204020204" pitchFamily="34" charset="-122"/>
              </a:rPr>
              <a:t>斯塔那等。他的实验室孵化出了</a:t>
            </a:r>
            <a:r>
              <a:rPr lang="en-US" altLang="zh-CN" dirty="0">
                <a:solidFill>
                  <a:srgbClr val="FFFFFF"/>
                </a:solidFill>
                <a:latin typeface="Microsoft Yahei" panose="020B0503020204020204" pitchFamily="34" charset="-122"/>
                <a:ea typeface="Microsoft Yahei" panose="020B0503020204020204" pitchFamily="34" charset="-122"/>
              </a:rPr>
              <a:t>30</a:t>
            </a:r>
            <a:r>
              <a:rPr lang="zh-CN" altLang="en-US" dirty="0">
                <a:solidFill>
                  <a:srgbClr val="FFFFFF"/>
                </a:solidFill>
                <a:latin typeface="Microsoft Yahei" panose="020B0503020204020204" pitchFamily="34" charset="-122"/>
                <a:ea typeface="Microsoft Yahei" panose="020B0503020204020204" pitchFamily="34" charset="-122"/>
              </a:rPr>
              <a:t>家以上的高科技企业，在全球计算科学领域，</a:t>
            </a:r>
            <a:r>
              <a:rPr lang="en-US" altLang="zh-CN" dirty="0">
                <a:solidFill>
                  <a:srgbClr val="FFFFFF"/>
                </a:solidFill>
                <a:latin typeface="Microsoft Yahei" panose="020B0503020204020204" pitchFamily="34" charset="-122"/>
                <a:ea typeface="Microsoft Yahei" panose="020B0503020204020204" pitchFamily="34" charset="-122"/>
              </a:rPr>
              <a:t>Pentland</a:t>
            </a:r>
            <a:r>
              <a:rPr lang="zh-CN" altLang="en-US" dirty="0">
                <a:solidFill>
                  <a:srgbClr val="FFFFFF"/>
                </a:solidFill>
                <a:latin typeface="Microsoft Yahei" panose="020B0503020204020204" pitchFamily="34" charset="-122"/>
                <a:ea typeface="Microsoft Yahei" panose="020B0503020204020204" pitchFamily="34" charset="-122"/>
              </a:rPr>
              <a:t>是被引述次数最多的科学家之一。</a:t>
            </a:r>
            <a:r>
              <a:rPr lang="en-US" altLang="zh-CN" dirty="0">
                <a:solidFill>
                  <a:srgbClr val="FFFFFF"/>
                </a:solidFill>
                <a:latin typeface="Microsoft Yahei" panose="020B0503020204020204" pitchFamily="34" charset="-122"/>
                <a:ea typeface="Microsoft Yahei" panose="020B0503020204020204" pitchFamily="34" charset="-122"/>
              </a:rPr>
              <a:t>《</a:t>
            </a:r>
            <a:r>
              <a:rPr lang="zh-CN" altLang="en-US" dirty="0">
                <a:solidFill>
                  <a:srgbClr val="FFFFFF"/>
                </a:solidFill>
                <a:latin typeface="Microsoft Yahei" panose="020B0503020204020204" pitchFamily="34" charset="-122"/>
                <a:ea typeface="Microsoft Yahei" panose="020B0503020204020204" pitchFamily="34" charset="-122"/>
              </a:rPr>
              <a:t>新闻周刊</a:t>
            </a:r>
            <a:r>
              <a:rPr lang="en-US" altLang="zh-CN" dirty="0">
                <a:solidFill>
                  <a:srgbClr val="FFFFFF"/>
                </a:solidFill>
                <a:latin typeface="Microsoft Yahei" panose="020B0503020204020204" pitchFamily="34" charset="-122"/>
                <a:ea typeface="Microsoft Yahei" panose="020B0503020204020204" pitchFamily="34" charset="-122"/>
              </a:rPr>
              <a:t>》</a:t>
            </a:r>
            <a:r>
              <a:rPr lang="zh-CN" altLang="en-US" dirty="0">
                <a:solidFill>
                  <a:srgbClr val="FFFFFF"/>
                </a:solidFill>
                <a:latin typeface="Microsoft Yahei" panose="020B0503020204020204" pitchFamily="34" charset="-122"/>
                <a:ea typeface="Microsoft Yahei" panose="020B0503020204020204" pitchFamily="34" charset="-122"/>
              </a:rPr>
              <a:t>称他是“改变</a:t>
            </a:r>
            <a:r>
              <a:rPr lang="en-US" altLang="zh-CN" dirty="0">
                <a:solidFill>
                  <a:srgbClr val="FFFFFF"/>
                </a:solidFill>
                <a:latin typeface="Microsoft Yahei" panose="020B0503020204020204" pitchFamily="34" charset="-122"/>
                <a:ea typeface="Microsoft Yahei" panose="020B0503020204020204" pitchFamily="34" charset="-122"/>
              </a:rPr>
              <a:t>20</a:t>
            </a:r>
            <a:r>
              <a:rPr lang="zh-CN" altLang="en-US" dirty="0">
                <a:solidFill>
                  <a:srgbClr val="FFFFFF"/>
                </a:solidFill>
                <a:latin typeface="Microsoft Yahei" panose="020B0503020204020204" pitchFamily="34" charset="-122"/>
                <a:ea typeface="Microsoft Yahei" panose="020B0503020204020204" pitchFamily="34" charset="-122"/>
              </a:rPr>
              <a:t>世纪的</a:t>
            </a:r>
            <a:r>
              <a:rPr lang="en-US" altLang="zh-CN" dirty="0">
                <a:solidFill>
                  <a:srgbClr val="FFFFFF"/>
                </a:solidFill>
                <a:latin typeface="Microsoft Yahei" panose="020B0503020204020204" pitchFamily="34" charset="-122"/>
                <a:ea typeface="Microsoft Yahei" panose="020B0503020204020204" pitchFamily="34" charset="-122"/>
              </a:rPr>
              <a:t>100</a:t>
            </a:r>
            <a:r>
              <a:rPr lang="zh-CN" altLang="en-US" dirty="0">
                <a:solidFill>
                  <a:srgbClr val="FFFFFF"/>
                </a:solidFill>
                <a:latin typeface="Microsoft Yahei" panose="020B0503020204020204" pitchFamily="34" charset="-122"/>
                <a:ea typeface="Microsoft Yahei" panose="020B0503020204020204" pitchFamily="34" charset="-122"/>
              </a:rPr>
              <a:t>位美国人”之一。</a:t>
            </a:r>
            <a:endParaRPr lang="en-GB" b="1" i="0" dirty="0">
              <a:solidFill>
                <a:srgbClr val="FFFFFF"/>
              </a:solidFill>
              <a:effectLst/>
              <a:latin typeface="Neue Haas Grotesk Display"/>
            </a:endParaRPr>
          </a:p>
          <a:p>
            <a:pPr fontAlgn="base"/>
            <a:endParaRPr lang="en-GB" b="1" dirty="0">
              <a:solidFill>
                <a:srgbClr val="FFFFFF"/>
              </a:solidFill>
              <a:latin typeface="Neue Haas Grotesk Display"/>
            </a:endParaRPr>
          </a:p>
          <a:p>
            <a:pPr algn="l" fontAlgn="base"/>
            <a:r>
              <a:rPr lang="en-US" altLang="zh-CN" dirty="0">
                <a:solidFill>
                  <a:srgbClr val="FFFFFF"/>
                </a:solidFill>
                <a:latin typeface="Microsoft Yahei" panose="020B0503020204020204" pitchFamily="34" charset="-122"/>
                <a:ea typeface="Microsoft Yahei" panose="020B0503020204020204" pitchFamily="34" charset="-122"/>
              </a:rPr>
              <a:t>Yves-Alexandre</a:t>
            </a:r>
            <a:r>
              <a:rPr lang="zh-CN" altLang="en-US" dirty="0">
                <a:solidFill>
                  <a:srgbClr val="FFFFFF"/>
                </a:solidFill>
                <a:latin typeface="Microsoft Yahei" panose="020B0503020204020204" pitchFamily="34" charset="-122"/>
                <a:ea typeface="Microsoft Yahei" panose="020B0503020204020204" pitchFamily="34" charset="-122"/>
              </a:rPr>
              <a:t>博士在</a:t>
            </a:r>
            <a:r>
              <a:rPr lang="zh-CN" altLang="en-US" b="0" i="0" dirty="0">
                <a:solidFill>
                  <a:srgbClr val="FFFFFF"/>
                </a:solidFill>
                <a:effectLst/>
                <a:latin typeface="Microsoft Yahei" panose="020B0503020204020204" pitchFamily="34" charset="-122"/>
                <a:ea typeface="Microsoft Yahei" panose="020B0503020204020204" pitchFamily="34" charset="-122"/>
              </a:rPr>
              <a:t>哈佛大学的博士后研究旨在理解人类行为的独特性是如何在大规模元数据中影响个人隐私的。</a:t>
            </a:r>
            <a:r>
              <a:rPr lang="zh-CN" altLang="en-US" dirty="0">
                <a:solidFill>
                  <a:srgbClr val="FFFFFF"/>
                </a:solidFill>
                <a:latin typeface="Microsoft Yahei" panose="020B0503020204020204" pitchFamily="34" charset="-122"/>
                <a:ea typeface="Microsoft Yahei" panose="020B0503020204020204" pitchFamily="34" charset="-122"/>
              </a:rPr>
              <a:t>其研究工作被</a:t>
            </a:r>
            <a:r>
              <a:rPr lang="en-US" altLang="zh-CN" dirty="0">
                <a:solidFill>
                  <a:srgbClr val="FFFFFF"/>
                </a:solidFill>
                <a:latin typeface="Microsoft Yahei" panose="020B0503020204020204" pitchFamily="34" charset="-122"/>
                <a:ea typeface="Microsoft Yahei" panose="020B0503020204020204" pitchFamily="34" charset="-122"/>
              </a:rPr>
              <a:t>BBC</a:t>
            </a:r>
            <a:r>
              <a:rPr lang="zh-CN" altLang="en-US" dirty="0">
                <a:solidFill>
                  <a:srgbClr val="FFFFFF"/>
                </a:solidFill>
                <a:latin typeface="Microsoft Yahei" panose="020B0503020204020204" pitchFamily="34" charset="-122"/>
                <a:ea typeface="Microsoft Yahei" panose="020B0503020204020204" pitchFamily="34" charset="-122"/>
              </a:rPr>
              <a:t>英国广播公司新闻，美国有线电视新闻网，纽约时报，华尔街日报，哈佛商业评论，</a:t>
            </a:r>
            <a:r>
              <a:rPr lang="zh-CN" altLang="en-US" b="0" i="0" dirty="0">
                <a:solidFill>
                  <a:srgbClr val="FFFFFF"/>
                </a:solidFill>
                <a:effectLst/>
                <a:latin typeface="Microsoft Yahei" panose="020B0503020204020204" pitchFamily="34" charset="-122"/>
                <a:ea typeface="Microsoft Yahei" panose="020B0503020204020204" pitchFamily="34" charset="-122"/>
              </a:rPr>
              <a:t>世界经济论坛</a:t>
            </a:r>
            <a:r>
              <a:rPr lang="en-US" altLang="zh-CN" b="0" i="0" dirty="0">
                <a:solidFill>
                  <a:srgbClr val="FFFFFF"/>
                </a:solidFill>
                <a:effectLst/>
                <a:latin typeface="Microsoft Yahei" panose="020B0503020204020204" pitchFamily="34" charset="-122"/>
                <a:ea typeface="Microsoft Yahei" panose="020B0503020204020204" pitchFamily="34" charset="-122"/>
              </a:rPr>
              <a:t>,</a:t>
            </a:r>
            <a:r>
              <a:rPr lang="zh-CN" altLang="en-US" b="0" i="0" dirty="0">
                <a:solidFill>
                  <a:srgbClr val="FFFFFF"/>
                </a:solidFill>
                <a:effectLst/>
                <a:latin typeface="Microsoft Yahei" panose="020B0503020204020204" pitchFamily="34" charset="-122"/>
                <a:ea typeface="Microsoft Yahei" panose="020B0503020204020204" pitchFamily="34" charset="-122"/>
              </a:rPr>
              <a:t>联合国、经合组织</a:t>
            </a:r>
            <a:r>
              <a:rPr lang="en-US" altLang="zh-CN" b="0" i="0" dirty="0">
                <a:solidFill>
                  <a:srgbClr val="FFFFFF"/>
                </a:solidFill>
                <a:effectLst/>
                <a:latin typeface="Microsoft Yahei" panose="020B0503020204020204" pitchFamily="34" charset="-122"/>
                <a:ea typeface="Microsoft Yahei" panose="020B0503020204020204" pitchFamily="34" charset="-122"/>
              </a:rPr>
              <a:t>, </a:t>
            </a:r>
            <a:r>
              <a:rPr lang="zh-CN" altLang="en-US" b="0" i="0" dirty="0">
                <a:solidFill>
                  <a:srgbClr val="FFFFFF"/>
                </a:solidFill>
                <a:effectLst/>
                <a:latin typeface="Microsoft Yahei" panose="020B0503020204020204" pitchFamily="34" charset="-122"/>
                <a:ea typeface="Microsoft Yahei" panose="020B0503020204020204" pitchFamily="34" charset="-122"/>
              </a:rPr>
              <a:t>美国联邦贸易委员会和欧盟委员会多次报道引用。</a:t>
            </a:r>
            <a:endParaRPr lang="en-GB" altLang="zh-CN" b="0" i="0" dirty="0">
              <a:solidFill>
                <a:srgbClr val="FFFFFF"/>
              </a:solidFill>
              <a:effectLst/>
              <a:latin typeface="Microsoft Yahei" panose="020B0503020204020204" pitchFamily="34" charset="-122"/>
              <a:ea typeface="Microsoft Yahei" panose="020B0503020204020204" pitchFamily="34" charset="-122"/>
            </a:endParaRPr>
          </a:p>
          <a:p>
            <a:pPr algn="l" fontAlgn="base"/>
            <a:endParaRPr lang="en-GB" altLang="zh-CN" dirty="0">
              <a:solidFill>
                <a:srgbClr val="FFFFFF"/>
              </a:solidFill>
              <a:latin typeface="Microsoft Yahei" panose="020B0503020204020204" pitchFamily="34" charset="-122"/>
              <a:ea typeface="Microsoft Yahei" panose="020B0503020204020204" pitchFamily="34" charset="-122"/>
            </a:endParaRPr>
          </a:p>
          <a:p>
            <a:pPr algn="l" fontAlgn="base"/>
            <a:r>
              <a:rPr lang="zh-CN" altLang="en-US" dirty="0">
                <a:solidFill>
                  <a:srgbClr val="FFFFFF"/>
                </a:solidFill>
                <a:latin typeface="Microsoft Yahei" panose="020B0503020204020204" pitchFamily="34" charset="-122"/>
                <a:ea typeface="Microsoft Yahei" panose="020B0503020204020204" pitchFamily="34" charset="-122"/>
              </a:rPr>
              <a:t>他</a:t>
            </a:r>
            <a:r>
              <a:rPr lang="zh-CN" altLang="en-US" b="0" i="0" dirty="0">
                <a:solidFill>
                  <a:srgbClr val="FFFFFF"/>
                </a:solidFill>
                <a:effectLst/>
                <a:latin typeface="Microsoft Yahei" panose="020B0503020204020204" pitchFamily="34" charset="-122"/>
                <a:ea typeface="Microsoft Yahei" panose="020B0503020204020204" pitchFamily="34" charset="-122"/>
              </a:rPr>
              <a:t>曾在波士顿咨询集团工作，并担任比尔和梅琳达</a:t>
            </a:r>
            <a:r>
              <a:rPr lang="en-US" altLang="zh-CN" b="0" i="0" dirty="0">
                <a:solidFill>
                  <a:srgbClr val="FFFFFF"/>
                </a:solidFill>
                <a:effectLst/>
                <a:latin typeface="Microsoft Yahei" panose="020B0503020204020204" pitchFamily="34" charset="-122"/>
                <a:ea typeface="Microsoft Yahei" panose="020B0503020204020204" pitchFamily="34" charset="-122"/>
              </a:rPr>
              <a:t>·</a:t>
            </a:r>
            <a:r>
              <a:rPr lang="zh-CN" altLang="en-US" b="0" i="0" dirty="0">
                <a:solidFill>
                  <a:srgbClr val="FFFFFF"/>
                </a:solidFill>
                <a:effectLst/>
                <a:latin typeface="Microsoft Yahei" panose="020B0503020204020204" pitchFamily="34" charset="-122"/>
                <a:ea typeface="Microsoft Yahei" panose="020B0503020204020204" pitchFamily="34" charset="-122"/>
              </a:rPr>
              <a:t>盖茨基金会和联合国的专家。他是比利时</a:t>
            </a:r>
            <a:r>
              <a:rPr lang="en-US" altLang="zh-CN" b="0" i="0" dirty="0">
                <a:solidFill>
                  <a:srgbClr val="FFFFFF"/>
                </a:solidFill>
                <a:effectLst/>
                <a:latin typeface="Microsoft Yahei" panose="020B0503020204020204" pitchFamily="34" charset="-122"/>
                <a:ea typeface="Microsoft Yahei" panose="020B0503020204020204" pitchFamily="34" charset="-122"/>
              </a:rPr>
              <a:t>35</a:t>
            </a:r>
            <a:r>
              <a:rPr lang="zh-CN" altLang="en-US" b="0" i="0" dirty="0">
                <a:solidFill>
                  <a:srgbClr val="FFFFFF"/>
                </a:solidFill>
                <a:effectLst/>
                <a:latin typeface="Microsoft Yahei" panose="020B0503020204020204" pitchFamily="34" charset="-122"/>
                <a:ea typeface="Microsoft Yahei" panose="020B0503020204020204" pitchFamily="34" charset="-122"/>
              </a:rPr>
              <a:t>岁以下的</a:t>
            </a:r>
            <a:r>
              <a:rPr lang="en-GB" altLang="zh-CN" b="0" i="0" dirty="0">
                <a:solidFill>
                  <a:srgbClr val="FFFFFF"/>
                </a:solidFill>
                <a:effectLst/>
                <a:latin typeface="Microsoft Yahei" panose="020B0503020204020204" pitchFamily="34" charset="-122"/>
                <a:ea typeface="Microsoft Yahei" panose="020B0503020204020204" pitchFamily="34" charset="-122"/>
              </a:rPr>
              <a:t>35</a:t>
            </a:r>
            <a:r>
              <a:rPr lang="zh-CN" altLang="en-US" b="0" i="0" dirty="0">
                <a:solidFill>
                  <a:srgbClr val="FFFFFF"/>
                </a:solidFill>
                <a:effectLst/>
                <a:latin typeface="Microsoft Yahei" panose="020B0503020204020204" pitchFamily="34" charset="-122"/>
                <a:ea typeface="Microsoft Yahei" panose="020B0503020204020204" pitchFamily="34" charset="-122"/>
              </a:rPr>
              <a:t>个最顶尖创新者之一。</a:t>
            </a:r>
            <a:endParaRPr kumimoji="0" lang="en-GB" b="0" i="0" u="none" strike="noStrike" cap="none" spc="0" normalizeH="0" baseline="0" dirty="0">
              <a:ln>
                <a:noFill/>
              </a:ln>
              <a:solidFill>
                <a:srgbClr val="FFFFFF"/>
              </a:solidFill>
              <a:effectLst/>
              <a:uFillTx/>
              <a:latin typeface="+mj-lt"/>
              <a:ea typeface="+mj-ea"/>
              <a:cs typeface="+mj-cs"/>
              <a:sym typeface="Calibri"/>
            </a:endParaRPr>
          </a:p>
        </p:txBody>
      </p:sp>
      <p:sp>
        <p:nvSpPr>
          <p:cNvPr id="2" name="TextBox 1">
            <a:extLst>
              <a:ext uri="{FF2B5EF4-FFF2-40B4-BE49-F238E27FC236}">
                <a16:creationId xmlns:a16="http://schemas.microsoft.com/office/drawing/2014/main" id="{7E60FF8A-33ED-4410-956C-709059147487}"/>
              </a:ext>
            </a:extLst>
          </p:cNvPr>
          <p:cNvSpPr txBox="1"/>
          <p:nvPr/>
        </p:nvSpPr>
        <p:spPr>
          <a:xfrm>
            <a:off x="9392032" y="4248070"/>
            <a:ext cx="2707108" cy="1754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GB" altLang="zh-CN" b="1" dirty="0">
                <a:solidFill>
                  <a:srgbClr val="FFFFFF"/>
                </a:solidFill>
                <a:latin typeface="Arial" panose="020B0604020202020204" pitchFamily="34" charset="0"/>
              </a:rPr>
              <a:t>Yves-Alexandre de </a:t>
            </a:r>
            <a:r>
              <a:rPr lang="en-GB" altLang="zh-CN" b="1" dirty="0" err="1">
                <a:solidFill>
                  <a:srgbClr val="FFFFFF"/>
                </a:solidFill>
                <a:latin typeface="Arial" panose="020B0604020202020204" pitchFamily="34" charset="0"/>
              </a:rPr>
              <a:t>Montjoye</a:t>
            </a:r>
            <a:r>
              <a:rPr lang="zh-CN" altLang="en-US" b="1" dirty="0">
                <a:solidFill>
                  <a:srgbClr val="FFFFFF"/>
                </a:solidFill>
                <a:latin typeface="Arial" panose="020B0604020202020204" pitchFamily="34" charset="0"/>
              </a:rPr>
              <a:t>副教授，</a:t>
            </a:r>
            <a:endParaRPr lang="en-GB" altLang="zh-CN" b="1" dirty="0">
              <a:solidFill>
                <a:srgbClr val="FFFFFF"/>
              </a:solidFill>
              <a:latin typeface="Arial" panose="020B0604020202020204" pitchFamily="34" charset="0"/>
            </a:endParaRPr>
          </a:p>
          <a:p>
            <a:r>
              <a:rPr lang="zh-CN" altLang="en-US" b="1" dirty="0">
                <a:solidFill>
                  <a:srgbClr val="FFFFFF"/>
                </a:solidFill>
                <a:latin typeface="Arial" panose="020B0604020202020204" pitchFamily="34" charset="0"/>
              </a:rPr>
              <a:t>人工智能隐私专家</a:t>
            </a:r>
            <a:endParaRPr lang="en-GB" altLang="zh-CN" b="1" dirty="0">
              <a:solidFill>
                <a:srgbClr val="FFFFFF"/>
              </a:solidFill>
              <a:latin typeface="Arial" panose="020B0604020202020204" pitchFamily="34" charset="0"/>
            </a:endParaRPr>
          </a:p>
          <a:p>
            <a:r>
              <a:rPr lang="zh-CN" altLang="en-US" b="1" dirty="0">
                <a:solidFill>
                  <a:srgbClr val="FFFFFF"/>
                </a:solidFill>
                <a:latin typeface="Arial" panose="020B0604020202020204" pitchFamily="34" charset="0"/>
              </a:rPr>
              <a:t>全球大数据权威与可穿戴设备之父</a:t>
            </a:r>
            <a:r>
              <a:rPr lang="en-GB" b="1" dirty="0">
                <a:solidFill>
                  <a:srgbClr val="FFFFFF"/>
                </a:solidFill>
                <a:latin typeface="Arial" panose="020B0604020202020204" pitchFamily="34" charset="0"/>
              </a:rPr>
              <a:t>Alex Pentland</a:t>
            </a:r>
            <a:r>
              <a:rPr lang="zh-CN" altLang="en-US" b="1" dirty="0">
                <a:solidFill>
                  <a:srgbClr val="FFFFFF"/>
                </a:solidFill>
                <a:latin typeface="Arial" panose="020B0604020202020204" pitchFamily="34" charset="0"/>
              </a:rPr>
              <a:t>彭特兰教授高徒</a:t>
            </a:r>
            <a:endParaRPr lang="en-GB" b="1" dirty="0">
              <a:solidFill>
                <a:srgbClr val="FFFFFF"/>
              </a:solidFill>
              <a:latin typeface="Arial" panose="020B0604020202020204" pitchFamily="34" charset="0"/>
            </a:endParaRPr>
          </a:p>
        </p:txBody>
      </p:sp>
      <p:pic>
        <p:nvPicPr>
          <p:cNvPr id="2050" name="Picture 2" descr="Open PDS: Privacy through Personal Data Stores | Person, Phd student, Data">
            <a:extLst>
              <a:ext uri="{FF2B5EF4-FFF2-40B4-BE49-F238E27FC236}">
                <a16:creationId xmlns:a16="http://schemas.microsoft.com/office/drawing/2014/main" id="{7E06C4F5-0097-4388-BAC2-50D8E0E5608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149" r="33974"/>
          <a:stretch/>
        </p:blipFill>
        <p:spPr bwMode="auto">
          <a:xfrm>
            <a:off x="9548132" y="1637876"/>
            <a:ext cx="2338318" cy="2487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63307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
            <a:extLst>
              <a:ext uri="{FF2B5EF4-FFF2-40B4-BE49-F238E27FC236}">
                <a16:creationId xmlns:a16="http://schemas.microsoft.com/office/drawing/2014/main" id="{C3BEFD2B-635D-4053-AF82-C5E499886C7D}"/>
              </a:ext>
            </a:extLst>
          </p:cNvPr>
          <p:cNvSpPr/>
          <p:nvPr/>
        </p:nvSpPr>
        <p:spPr>
          <a:xfrm>
            <a:off x="0" y="1394888"/>
            <a:ext cx="12165433" cy="5489891"/>
          </a:xfrm>
          <a:prstGeom prst="rect">
            <a:avLst/>
          </a:prstGeom>
          <a:solidFill>
            <a:srgbClr val="2F559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HK"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1702" name="Object 1702"/>
          <p:cNvSpPr txBox="1"/>
          <p:nvPr/>
        </p:nvSpPr>
        <p:spPr>
          <a:xfrm>
            <a:off x="980351" y="919991"/>
            <a:ext cx="6630685" cy="273050"/>
          </a:xfrm>
          <a:prstGeom prst="rect">
            <a:avLst/>
          </a:prstGeom>
        </p:spPr>
        <p:txBody>
          <a:bodyPr vert="horz" rtlCol="0" anchor="t" anchorCtr="0">
            <a:noAutofit/>
          </a:bodyPr>
          <a:lstStyle/>
          <a:p>
            <a:pPr algn="l">
              <a:lnSpc>
                <a:spcPct val="100000"/>
              </a:lnSpc>
            </a:pPr>
            <a:r>
              <a:rPr lang="en-GB" altLang="zh-CN" dirty="0">
                <a:solidFill>
                  <a:srgbClr val="999999"/>
                </a:solidFill>
                <a:latin typeface="OPPOSans-M"/>
                <a:ea typeface="OPPOSans-M"/>
              </a:rPr>
              <a:t>DATA SCIENCE INSTITUTE, IMPERIAL COLLEGE LONDON</a:t>
            </a:r>
            <a:r>
              <a:rPr lang="zh-CN" altLang="en-US" dirty="0">
                <a:solidFill>
                  <a:srgbClr val="999999"/>
                </a:solidFill>
                <a:latin typeface="OPPOSans-M"/>
                <a:ea typeface="OPPOSans-M"/>
              </a:rPr>
              <a:t> </a:t>
            </a:r>
            <a:endParaRPr lang="zh-CN" altLang="en-US" sz="900" dirty="0"/>
          </a:p>
        </p:txBody>
      </p:sp>
      <p:sp>
        <p:nvSpPr>
          <p:cNvPr id="1709" name="Object 1709"/>
          <p:cNvSpPr txBox="1"/>
          <p:nvPr/>
        </p:nvSpPr>
        <p:spPr>
          <a:xfrm>
            <a:off x="193466" y="1806411"/>
            <a:ext cx="7105406" cy="4157598"/>
          </a:xfrm>
          <a:prstGeom prst="rect">
            <a:avLst/>
          </a:prstGeom>
        </p:spPr>
        <p:txBody>
          <a:bodyPr vert="horz" rtlCol="0" anchor="t" anchorCtr="0">
            <a:noAutofit/>
          </a:bodyPr>
          <a:lstStyle/>
          <a:p>
            <a:pPr>
              <a:lnSpc>
                <a:spcPct val="133333"/>
              </a:lnSpc>
            </a:pPr>
            <a:endParaRPr lang="en-GB" altLang="zh-CN" sz="1400" spc="75" dirty="0">
              <a:solidFill>
                <a:srgbClr val="FFFFFF"/>
              </a:solidFill>
              <a:latin typeface="Microsoft YaHei UI Light" panose="020B0502040204020203" pitchFamily="34" charset="-122"/>
              <a:ea typeface="Microsoft YaHei UI Light" panose="020B0502040204020203" pitchFamily="34" charset="-122"/>
            </a:endParaRPr>
          </a:p>
        </p:txBody>
      </p:sp>
      <p:pic>
        <p:nvPicPr>
          <p:cNvPr id="7" name="Picture 6" descr="A picture containing drawing&#10;&#10;Description automatically generated">
            <a:extLst>
              <a:ext uri="{FF2B5EF4-FFF2-40B4-BE49-F238E27FC236}">
                <a16:creationId xmlns:a16="http://schemas.microsoft.com/office/drawing/2014/main" id="{1E6DF278-AB42-4B4F-9377-77EE4E5C1E11}"/>
              </a:ext>
            </a:extLst>
          </p:cNvPr>
          <p:cNvPicPr>
            <a:picLocks noChangeAspect="1"/>
          </p:cNvPicPr>
          <p:nvPr/>
        </p:nvPicPr>
        <p:blipFill>
          <a:blip r:embed="rId3"/>
          <a:stretch>
            <a:fillRect/>
          </a:stretch>
        </p:blipFill>
        <p:spPr>
          <a:xfrm>
            <a:off x="8908898" y="616514"/>
            <a:ext cx="2758440" cy="377190"/>
          </a:xfrm>
          <a:prstGeom prst="rect">
            <a:avLst/>
          </a:prstGeom>
        </p:spPr>
      </p:pic>
      <p:pic>
        <p:nvPicPr>
          <p:cNvPr id="12" name="image 204">
            <a:extLst>
              <a:ext uri="{FF2B5EF4-FFF2-40B4-BE49-F238E27FC236}">
                <a16:creationId xmlns:a16="http://schemas.microsoft.com/office/drawing/2014/main" id="{4A64DBE5-D55B-4111-AE5C-7B24D33C71F3}"/>
              </a:ext>
            </a:extLst>
          </p:cNvPr>
          <p:cNvPicPr>
            <a:picLocks noChangeAspect="1"/>
          </p:cNvPicPr>
          <p:nvPr/>
        </p:nvPicPr>
        <p:blipFill rotWithShape="1">
          <a:blip r:embed="rId4"/>
          <a:srcRect l="414" t="100878" r="63417" b="-145598"/>
          <a:stretch/>
        </p:blipFill>
        <p:spPr>
          <a:xfrm rot="5400000">
            <a:off x="441667" y="734164"/>
            <a:ext cx="756621" cy="161136"/>
          </a:xfrm>
          <a:prstGeom prst="rect">
            <a:avLst/>
          </a:prstGeom>
          <a:solidFill>
            <a:srgbClr val="2F5597"/>
          </a:solidFill>
          <a:ln>
            <a:noFill/>
          </a:ln>
        </p:spPr>
      </p:pic>
      <p:sp>
        <p:nvSpPr>
          <p:cNvPr id="13" name="TextBox 1"/>
          <p:cNvSpPr txBox="1"/>
          <p:nvPr/>
        </p:nvSpPr>
        <p:spPr>
          <a:xfrm>
            <a:off x="973424" y="382150"/>
            <a:ext cx="9376682"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200">
                <a:solidFill>
                  <a:srgbClr val="2F5597"/>
                </a:solidFill>
                <a:latin typeface="FZQingKeBenYueSongS-R-GB"/>
                <a:ea typeface="FZQingKeBenYueSongS-R-GB"/>
                <a:cs typeface="FZQingKeBenYueSongS-R-GB"/>
                <a:sym typeface="FZQingKeBenYueSongS-R-GB"/>
              </a:defRPr>
            </a:pPr>
            <a:r>
              <a:rPr lang="zh-CN" altLang="en-US" dirty="0">
                <a:solidFill>
                  <a:schemeClr val="accent5">
                    <a:lumMod val="75000"/>
                  </a:schemeClr>
                </a:solidFill>
              </a:rPr>
              <a:t>帝国理工数据科学在线暑期学校</a:t>
            </a:r>
            <a:r>
              <a:rPr lang="en-GB" altLang="zh-CN" dirty="0">
                <a:solidFill>
                  <a:schemeClr val="accent5">
                    <a:lumMod val="75000"/>
                  </a:schemeClr>
                </a:solidFill>
              </a:rPr>
              <a:t>-</a:t>
            </a:r>
            <a:r>
              <a:rPr lang="zh-CN" altLang="en-US" dirty="0">
                <a:solidFill>
                  <a:schemeClr val="accent5">
                    <a:lumMod val="75000"/>
                  </a:schemeClr>
                </a:solidFill>
              </a:rPr>
              <a:t>部分师资</a:t>
            </a:r>
          </a:p>
        </p:txBody>
      </p:sp>
      <p:sp>
        <p:nvSpPr>
          <p:cNvPr id="14" name="TextBox 8"/>
          <p:cNvSpPr txBox="1"/>
          <p:nvPr/>
        </p:nvSpPr>
        <p:spPr>
          <a:xfrm>
            <a:off x="11472747" y="6323274"/>
            <a:ext cx="196527"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600">
                <a:solidFill>
                  <a:srgbClr val="FFFFFF"/>
                </a:solidFill>
                <a:latin typeface="Avenir Light"/>
                <a:ea typeface="Avenir Light"/>
                <a:cs typeface="Avenir Light"/>
                <a:sym typeface="Avenir Light"/>
              </a:defRPr>
            </a:lvl1pPr>
          </a:lstStyle>
          <a:p>
            <a:r>
              <a:rPr lang="en-US" altLang="zh-CN" dirty="0"/>
              <a:t>5</a:t>
            </a:r>
            <a:endParaRPr dirty="0"/>
          </a:p>
        </p:txBody>
      </p:sp>
      <p:sp>
        <p:nvSpPr>
          <p:cNvPr id="10" name="TextBox 9">
            <a:extLst>
              <a:ext uri="{FF2B5EF4-FFF2-40B4-BE49-F238E27FC236}">
                <a16:creationId xmlns:a16="http://schemas.microsoft.com/office/drawing/2014/main" id="{80BF173E-5C29-4150-A527-3A9B73395A39}"/>
              </a:ext>
            </a:extLst>
          </p:cNvPr>
          <p:cNvSpPr txBox="1"/>
          <p:nvPr/>
        </p:nvSpPr>
        <p:spPr>
          <a:xfrm>
            <a:off x="122464" y="1201289"/>
            <a:ext cx="9269568" cy="57400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50000"/>
              </a:lnSpc>
              <a:spcBef>
                <a:spcPts val="0"/>
              </a:spcBef>
              <a:spcAft>
                <a:spcPts val="0"/>
              </a:spcAft>
              <a:buClrTx/>
              <a:buSzTx/>
              <a:buFont typeface="Wingdings" panose="05000000000000000000" pitchFamily="2" charset="2"/>
              <a:buChar char="v"/>
              <a:tabLst/>
            </a:pPr>
            <a:endParaRPr kumimoji="0" lang="en-GB" altLang="zh-CN" sz="1800" b="0" i="0" u="none" strike="noStrike" cap="none" spc="0" normalizeH="0" baseline="0" dirty="0">
              <a:ln>
                <a:noFill/>
              </a:ln>
              <a:solidFill>
                <a:srgbClr val="FFFFFF"/>
              </a:solidFill>
              <a:effectLst/>
              <a:uFillTx/>
              <a:latin typeface="+mj-lt"/>
              <a:ea typeface="+mj-ea"/>
              <a:cs typeface="+mj-cs"/>
              <a:sym typeface="Calibri"/>
            </a:endParaRPr>
          </a:p>
          <a:p>
            <a:pPr latinLnBrk="1"/>
            <a:r>
              <a:rPr lang="zh-CN" altLang="en-US" sz="2000" dirty="0">
                <a:solidFill>
                  <a:srgbClr val="FFFFFF"/>
                </a:solidFill>
                <a:latin typeface="Microsoft Yahei" panose="020B0503020204020204" pitchFamily="34" charset="-122"/>
                <a:ea typeface="Microsoft Yahei" panose="020B0503020204020204" pitchFamily="34" charset="-122"/>
              </a:rPr>
              <a:t>自</a:t>
            </a:r>
            <a:r>
              <a:rPr lang="en-US" altLang="zh-CN" sz="2000" dirty="0">
                <a:solidFill>
                  <a:srgbClr val="FFFFFF"/>
                </a:solidFill>
                <a:latin typeface="Microsoft Yahei" panose="020B0503020204020204" pitchFamily="34" charset="-122"/>
                <a:ea typeface="Microsoft Yahei" panose="020B0503020204020204" pitchFamily="34" charset="-122"/>
              </a:rPr>
              <a:t>2017</a:t>
            </a:r>
            <a:r>
              <a:rPr lang="zh-CN" altLang="en-US" sz="2000" dirty="0">
                <a:solidFill>
                  <a:srgbClr val="FFFFFF"/>
                </a:solidFill>
                <a:latin typeface="Microsoft Yahei" panose="020B0503020204020204" pitchFamily="34" charset="-122"/>
                <a:ea typeface="Microsoft Yahei" panose="020B0503020204020204" pitchFamily="34" charset="-122"/>
              </a:rPr>
              <a:t>年以来，</a:t>
            </a:r>
            <a:r>
              <a:rPr lang="en-US" altLang="zh-CN" sz="2000" dirty="0" err="1">
                <a:solidFill>
                  <a:srgbClr val="FFFFFF"/>
                </a:solidFill>
                <a:latin typeface="Microsoft Yahei" panose="020B0503020204020204" pitchFamily="34" charset="-122"/>
                <a:ea typeface="Microsoft Yahei" panose="020B0503020204020204" pitchFamily="34" charset="-122"/>
              </a:rPr>
              <a:t>Rossella</a:t>
            </a:r>
            <a:r>
              <a:rPr lang="zh-CN" altLang="en-US" sz="2000" dirty="0">
                <a:solidFill>
                  <a:srgbClr val="FFFFFF"/>
                </a:solidFill>
                <a:latin typeface="Microsoft Yahei" panose="020B0503020204020204" pitchFamily="34" charset="-122"/>
                <a:ea typeface="Microsoft Yahei" panose="020B0503020204020204" pitchFamily="34" charset="-122"/>
              </a:rPr>
              <a:t>一直就职于数据科学研究所。她以高级研究员</a:t>
            </a:r>
            <a:r>
              <a:rPr lang="en-US" altLang="zh-CN" sz="2000" dirty="0">
                <a:solidFill>
                  <a:srgbClr val="FFFFFF"/>
                </a:solidFill>
                <a:latin typeface="Microsoft Yahei" panose="020B0503020204020204" pitchFamily="34" charset="-122"/>
                <a:ea typeface="Microsoft Yahei" panose="020B0503020204020204" pitchFamily="34" charset="-122"/>
              </a:rPr>
              <a:t>/</a:t>
            </a:r>
            <a:r>
              <a:rPr lang="zh-CN" altLang="en-US" sz="2000" dirty="0">
                <a:solidFill>
                  <a:srgbClr val="FFFFFF"/>
                </a:solidFill>
                <a:latin typeface="Microsoft Yahei" panose="020B0503020204020204" pitchFamily="34" charset="-122"/>
                <a:ea typeface="Microsoft Yahei" panose="020B0503020204020204" pitchFamily="34" charset="-122"/>
              </a:rPr>
              <a:t>数据科学家的身份加入帝国理工学院商学院莱昂纳多中心。她创建了数据同化和机器学习</a:t>
            </a:r>
            <a:r>
              <a:rPr lang="en-US" altLang="zh-CN" sz="2000" dirty="0">
                <a:solidFill>
                  <a:srgbClr val="FFFFFF"/>
                </a:solidFill>
                <a:latin typeface="Microsoft Yahei" panose="020B0503020204020204" pitchFamily="34" charset="-122"/>
                <a:ea typeface="Microsoft Yahei" panose="020B0503020204020204" pitchFamily="34" charset="-122"/>
              </a:rPr>
              <a:t>(</a:t>
            </a:r>
            <a:r>
              <a:rPr lang="zh-CN" altLang="en-US" sz="2000" dirty="0">
                <a:solidFill>
                  <a:srgbClr val="FFFFFF"/>
                </a:solidFill>
                <a:latin typeface="Microsoft Yahei" panose="020B0503020204020204" pitchFamily="34" charset="-122"/>
                <a:ea typeface="Microsoft Yahei" panose="020B0503020204020204" pitchFamily="34" charset="-122"/>
              </a:rPr>
              <a:t>数据学习</a:t>
            </a:r>
            <a:r>
              <a:rPr lang="en-US" altLang="zh-CN" sz="2000" dirty="0">
                <a:solidFill>
                  <a:srgbClr val="FFFFFF"/>
                </a:solidFill>
                <a:latin typeface="Microsoft Yahei" panose="020B0503020204020204" pitchFamily="34" charset="-122"/>
                <a:ea typeface="Microsoft Yahei" panose="020B0503020204020204" pitchFamily="34" charset="-122"/>
              </a:rPr>
              <a:t>)</a:t>
            </a:r>
            <a:r>
              <a:rPr lang="zh-CN" altLang="en-US" sz="2000" dirty="0">
                <a:solidFill>
                  <a:srgbClr val="FFFFFF"/>
                </a:solidFill>
                <a:latin typeface="Microsoft Yahei" panose="020B0503020204020204" pitchFamily="34" charset="-122"/>
                <a:ea typeface="Microsoft Yahei" panose="020B0503020204020204" pitchFamily="34" charset="-122"/>
              </a:rPr>
              <a:t>工作组。</a:t>
            </a:r>
            <a:r>
              <a:rPr lang="en-US" altLang="zh-CN" sz="2000" dirty="0" err="1">
                <a:solidFill>
                  <a:srgbClr val="FFFFFF"/>
                </a:solidFill>
                <a:latin typeface="Microsoft Yahei" panose="020B0503020204020204" pitchFamily="34" charset="-122"/>
                <a:ea typeface="Microsoft Yahei" panose="020B0503020204020204" pitchFamily="34" charset="-122"/>
              </a:rPr>
              <a:t>Rossella</a:t>
            </a:r>
            <a:r>
              <a:rPr lang="zh-CN" altLang="en-US" sz="2000" dirty="0">
                <a:solidFill>
                  <a:srgbClr val="FFFFFF"/>
                </a:solidFill>
                <a:latin typeface="Microsoft Yahei" panose="020B0503020204020204" pitchFamily="34" charset="-122"/>
                <a:ea typeface="Microsoft Yahei" panose="020B0503020204020204" pitchFamily="34" charset="-122"/>
              </a:rPr>
              <a:t>开发的模型在许多应用领域产生了影响，比如金融</a:t>
            </a:r>
            <a:r>
              <a:rPr lang="en-US" altLang="zh-CN" sz="2000" dirty="0">
                <a:solidFill>
                  <a:srgbClr val="FFFFFF"/>
                </a:solidFill>
                <a:latin typeface="Microsoft Yahei" panose="020B0503020204020204" pitchFamily="34" charset="-122"/>
                <a:ea typeface="Microsoft Yahei" panose="020B0503020204020204" pitchFamily="34" charset="-122"/>
              </a:rPr>
              <a:t>(</a:t>
            </a:r>
            <a:r>
              <a:rPr lang="zh-CN" altLang="en-US" sz="2000" dirty="0">
                <a:solidFill>
                  <a:srgbClr val="FFFFFF"/>
                </a:solidFill>
                <a:latin typeface="Microsoft Yahei" panose="020B0503020204020204" pitchFamily="34" charset="-122"/>
                <a:ea typeface="Microsoft Yahei" panose="020B0503020204020204" pitchFamily="34" charset="-122"/>
              </a:rPr>
              <a:t>估计经济模型的最优参数</a:t>
            </a:r>
            <a:r>
              <a:rPr lang="en-US" altLang="zh-CN" sz="2000" dirty="0">
                <a:solidFill>
                  <a:srgbClr val="FFFFFF"/>
                </a:solidFill>
                <a:latin typeface="Microsoft Yahei" panose="020B0503020204020204" pitchFamily="34" charset="-122"/>
                <a:ea typeface="Microsoft Yahei" panose="020B0503020204020204" pitchFamily="34" charset="-122"/>
              </a:rPr>
              <a:t>)</a:t>
            </a:r>
            <a:r>
              <a:rPr lang="zh-CN" altLang="en-US" sz="2000" dirty="0">
                <a:solidFill>
                  <a:srgbClr val="FFFFFF"/>
                </a:solidFill>
                <a:latin typeface="Microsoft Yahei" panose="020B0503020204020204" pitchFamily="34" charset="-122"/>
                <a:ea typeface="Microsoft Yahei" panose="020B0503020204020204" pitchFamily="34" charset="-122"/>
              </a:rPr>
              <a:t>、社会科学</a:t>
            </a:r>
            <a:r>
              <a:rPr lang="en-US" altLang="zh-CN" sz="2000" dirty="0">
                <a:solidFill>
                  <a:srgbClr val="FFFFFF"/>
                </a:solidFill>
                <a:latin typeface="Microsoft Yahei" panose="020B0503020204020204" pitchFamily="34" charset="-122"/>
                <a:ea typeface="Microsoft Yahei" panose="020B0503020204020204" pitchFamily="34" charset="-122"/>
              </a:rPr>
              <a:t>(</a:t>
            </a:r>
            <a:r>
              <a:rPr lang="zh-CN" altLang="en-US" sz="2000" dirty="0">
                <a:solidFill>
                  <a:srgbClr val="FFFFFF"/>
                </a:solidFill>
                <a:latin typeface="Microsoft Yahei" panose="020B0503020204020204" pitchFamily="34" charset="-122"/>
                <a:ea typeface="Microsoft Yahei" panose="020B0503020204020204" pitchFamily="34" charset="-122"/>
              </a:rPr>
              <a:t>合并</a:t>
            </a:r>
            <a:r>
              <a:rPr lang="en-US" altLang="zh-CN" sz="2000" dirty="0">
                <a:solidFill>
                  <a:srgbClr val="FFFFFF"/>
                </a:solidFill>
                <a:latin typeface="Microsoft Yahei" panose="020B0503020204020204" pitchFamily="34" charset="-122"/>
                <a:ea typeface="Microsoft Yahei" panose="020B0503020204020204" pitchFamily="34" charset="-122"/>
              </a:rPr>
              <a:t>twitter</a:t>
            </a:r>
            <a:r>
              <a:rPr lang="zh-CN" altLang="en-US" sz="2000" dirty="0">
                <a:solidFill>
                  <a:srgbClr val="FFFFFF"/>
                </a:solidFill>
                <a:latin typeface="Microsoft Yahei" panose="020B0503020204020204" pitchFamily="34" charset="-122"/>
                <a:ea typeface="Microsoft Yahei" panose="020B0503020204020204" pitchFamily="34" charset="-122"/>
              </a:rPr>
              <a:t>和汇集数据以更好地估计人们的情绪</a:t>
            </a:r>
            <a:r>
              <a:rPr lang="en-US" altLang="zh-CN" sz="2000" dirty="0">
                <a:solidFill>
                  <a:srgbClr val="FFFFFF"/>
                </a:solidFill>
                <a:latin typeface="Microsoft Yahei" panose="020B0503020204020204" pitchFamily="34" charset="-122"/>
                <a:ea typeface="Microsoft Yahei" panose="020B0503020204020204" pitchFamily="34" charset="-122"/>
              </a:rPr>
              <a:t>)</a:t>
            </a:r>
            <a:r>
              <a:rPr lang="zh-CN" altLang="en-US" sz="2000" dirty="0">
                <a:solidFill>
                  <a:srgbClr val="FFFFFF"/>
                </a:solidFill>
                <a:latin typeface="Microsoft Yahei" panose="020B0503020204020204" pitchFamily="34" charset="-122"/>
                <a:ea typeface="Microsoft Yahei" panose="020B0503020204020204" pitchFamily="34" charset="-122"/>
              </a:rPr>
              <a:t>、工程</a:t>
            </a:r>
            <a:r>
              <a:rPr lang="en-US" altLang="zh-CN" sz="2000" dirty="0">
                <a:solidFill>
                  <a:srgbClr val="FFFFFF"/>
                </a:solidFill>
                <a:latin typeface="Microsoft Yahei" panose="020B0503020204020204" pitchFamily="34" charset="-122"/>
                <a:ea typeface="Microsoft Yahei" panose="020B0503020204020204" pitchFamily="34" charset="-122"/>
              </a:rPr>
              <a:t>(</a:t>
            </a:r>
            <a:r>
              <a:rPr lang="zh-CN" altLang="en-US" sz="2000" dirty="0">
                <a:solidFill>
                  <a:srgbClr val="FFFFFF"/>
                </a:solidFill>
                <a:latin typeface="Microsoft Yahei" panose="020B0503020204020204" pitchFamily="34" charset="-122"/>
                <a:ea typeface="Microsoft Yahei" panose="020B0503020204020204" pitchFamily="34" charset="-122"/>
              </a:rPr>
              <a:t>优化传感器的放置并降低成本</a:t>
            </a:r>
            <a:r>
              <a:rPr lang="en-US" altLang="zh-CN" sz="2000" dirty="0">
                <a:solidFill>
                  <a:srgbClr val="FFFFFF"/>
                </a:solidFill>
                <a:latin typeface="Microsoft Yahei" panose="020B0503020204020204" pitchFamily="34" charset="-122"/>
                <a:ea typeface="Microsoft Yahei" panose="020B0503020204020204" pitchFamily="34" charset="-122"/>
              </a:rPr>
              <a:t>)</a:t>
            </a:r>
            <a:r>
              <a:rPr lang="zh-CN" altLang="en-US" sz="2000" dirty="0">
                <a:solidFill>
                  <a:srgbClr val="FFFFFF"/>
                </a:solidFill>
                <a:latin typeface="Microsoft Yahei" panose="020B0503020204020204" pitchFamily="34" charset="-122"/>
                <a:ea typeface="Microsoft Yahei" panose="020B0503020204020204" pitchFamily="34" charset="-122"/>
              </a:rPr>
              <a:t>、地球科学</a:t>
            </a:r>
            <a:r>
              <a:rPr lang="en-US" altLang="zh-CN" sz="2000" dirty="0">
                <a:solidFill>
                  <a:srgbClr val="FFFFFF"/>
                </a:solidFill>
                <a:latin typeface="Microsoft Yahei" panose="020B0503020204020204" pitchFamily="34" charset="-122"/>
                <a:ea typeface="Microsoft Yahei" panose="020B0503020204020204" pitchFamily="34" charset="-122"/>
              </a:rPr>
              <a:t>(</a:t>
            </a:r>
            <a:r>
              <a:rPr lang="zh-CN" altLang="en-US" sz="2000" dirty="0">
                <a:solidFill>
                  <a:srgbClr val="FFFFFF"/>
                </a:solidFill>
                <a:latin typeface="Microsoft Yahei" panose="020B0503020204020204" pitchFamily="34" charset="-122"/>
                <a:ea typeface="Microsoft Yahei" panose="020B0503020204020204" pitchFamily="34" charset="-122"/>
              </a:rPr>
              <a:t>提高预测的准确性</a:t>
            </a:r>
            <a:r>
              <a:rPr lang="en-US" altLang="zh-CN" sz="2000" dirty="0">
                <a:solidFill>
                  <a:srgbClr val="FFFFFF"/>
                </a:solidFill>
                <a:latin typeface="Microsoft Yahei" panose="020B0503020204020204" pitchFamily="34" charset="-122"/>
                <a:ea typeface="Microsoft Yahei" panose="020B0503020204020204" pitchFamily="34" charset="-122"/>
              </a:rPr>
              <a:t>)</a:t>
            </a:r>
            <a:r>
              <a:rPr lang="zh-CN" altLang="en-US" sz="2000" dirty="0">
                <a:solidFill>
                  <a:srgbClr val="FFFFFF"/>
                </a:solidFill>
                <a:latin typeface="Microsoft Yahei" panose="020B0503020204020204" pitchFamily="34" charset="-122"/>
                <a:ea typeface="Microsoft Yahei" panose="020B0503020204020204" pitchFamily="34" charset="-122"/>
              </a:rPr>
              <a:t>、气候变化等。</a:t>
            </a:r>
            <a:endParaRPr lang="en-GB" altLang="zh-CN" sz="2000" dirty="0">
              <a:solidFill>
                <a:srgbClr val="FFFFFF"/>
              </a:solidFill>
              <a:latin typeface="Microsoft Yahei" panose="020B0503020204020204" pitchFamily="34" charset="-122"/>
              <a:ea typeface="Microsoft Yahei" panose="020B0503020204020204" pitchFamily="34" charset="-122"/>
            </a:endParaRPr>
          </a:p>
          <a:p>
            <a:pPr latinLnBrk="1"/>
            <a:endParaRPr lang="en-GB" altLang="zh-CN" sz="2000" dirty="0">
              <a:solidFill>
                <a:srgbClr val="FFFFFF"/>
              </a:solidFill>
              <a:latin typeface="Microsoft Yahei" panose="020B0503020204020204" pitchFamily="34" charset="-122"/>
              <a:ea typeface="Microsoft Yahei" panose="020B0503020204020204" pitchFamily="34" charset="-122"/>
            </a:endParaRPr>
          </a:p>
          <a:p>
            <a:pPr latinLnBrk="1"/>
            <a:r>
              <a:rPr lang="zh-CN" altLang="en-US" sz="2000" dirty="0">
                <a:solidFill>
                  <a:srgbClr val="FFFFFF"/>
                </a:solidFill>
                <a:latin typeface="Microsoft Yahei" panose="020B0503020204020204" pitchFamily="34" charset="-122"/>
                <a:ea typeface="Microsoft Yahei" panose="020B0503020204020204" pitchFamily="34" charset="-122"/>
              </a:rPr>
              <a:t>她为不完整、嘈杂或大数据问题开发了精确和高效的数据分析、融合和数据同化模型，总是包括不确定性量化和最小化。她致力于精确和高效的数据同化和机器学习模型的数值和并行技术。通过设计专门的模型来充分利用大规模并行计算机的优势来提高效率。</a:t>
            </a:r>
            <a:endParaRPr lang="en-GB" altLang="zh-CN" sz="2000" dirty="0">
              <a:solidFill>
                <a:srgbClr val="FFFFFF"/>
              </a:solidFill>
              <a:latin typeface="Microsoft Yahei" panose="020B0503020204020204" pitchFamily="34" charset="-122"/>
              <a:ea typeface="Microsoft Yahei" panose="020B0503020204020204" pitchFamily="34" charset="-122"/>
            </a:endParaRPr>
          </a:p>
          <a:p>
            <a:pPr latinLnBrk="1"/>
            <a:endParaRPr lang="en-GB" altLang="zh-CN" sz="2000" dirty="0">
              <a:solidFill>
                <a:srgbClr val="FFFFFF"/>
              </a:solidFill>
              <a:latin typeface="Microsoft Yahei" panose="020B0503020204020204" pitchFamily="34" charset="-122"/>
              <a:ea typeface="Microsoft Yahei" panose="020B0503020204020204" pitchFamily="34" charset="-122"/>
            </a:endParaRPr>
          </a:p>
          <a:p>
            <a:pPr latinLnBrk="1"/>
            <a:r>
              <a:rPr lang="zh-CN" altLang="en-US" sz="2000" dirty="0">
                <a:solidFill>
                  <a:srgbClr val="FFFFFF"/>
                </a:solidFill>
                <a:latin typeface="Microsoft Yahei" panose="020B0503020204020204" pitchFamily="34" charset="-122"/>
                <a:ea typeface="Microsoft Yahei" panose="020B0503020204020204" pitchFamily="34" charset="-122"/>
              </a:rPr>
              <a:t>在商学院莱昂纳多中心，她将通过发现、测试和传播商业企业的新逻辑，为发展一体化、公正和可持续的经济和社会发展模式作出贡献。</a:t>
            </a:r>
            <a:endParaRPr lang="en-GB" altLang="zh-CN" sz="2000" dirty="0">
              <a:solidFill>
                <a:srgbClr val="FFFFFF"/>
              </a:solidFill>
              <a:latin typeface="Microsoft Yahei" panose="020B0503020204020204" pitchFamily="34" charset="-122"/>
              <a:ea typeface="Microsoft Yahei" panose="020B0503020204020204" pitchFamily="34" charset="-122"/>
            </a:endParaRPr>
          </a:p>
          <a:p>
            <a:pPr latinLnBrk="1"/>
            <a:endParaRPr lang="en-GB" altLang="zh-CN" sz="2000" dirty="0">
              <a:solidFill>
                <a:srgbClr val="FFFFFF"/>
              </a:solidFill>
              <a:latin typeface="Microsoft Yahei" panose="020B0503020204020204" pitchFamily="34" charset="-122"/>
              <a:ea typeface="Microsoft Yahei" panose="020B0503020204020204" pitchFamily="34" charset="-122"/>
            </a:endParaRPr>
          </a:p>
          <a:p>
            <a:pPr latinLnBrk="1"/>
            <a:r>
              <a:rPr lang="zh-CN" altLang="en-US" sz="2000" dirty="0">
                <a:solidFill>
                  <a:srgbClr val="FFFFFF"/>
                </a:solidFill>
                <a:latin typeface="Microsoft Yahei" panose="020B0503020204020204" pitchFamily="34" charset="-122"/>
                <a:ea typeface="Microsoft Yahei" panose="020B0503020204020204" pitchFamily="34" charset="-122"/>
              </a:rPr>
              <a:t>她于</a:t>
            </a:r>
            <a:r>
              <a:rPr lang="en-US" altLang="zh-CN" sz="2000" dirty="0">
                <a:solidFill>
                  <a:srgbClr val="FFFFFF"/>
                </a:solidFill>
                <a:latin typeface="Microsoft Yahei" panose="020B0503020204020204" pitchFamily="34" charset="-122"/>
                <a:ea typeface="Microsoft Yahei" panose="020B0503020204020204" pitchFamily="34" charset="-122"/>
              </a:rPr>
              <a:t>2012</a:t>
            </a:r>
            <a:r>
              <a:rPr lang="zh-CN" altLang="en-US" sz="2000" dirty="0">
                <a:solidFill>
                  <a:srgbClr val="FFFFFF"/>
                </a:solidFill>
                <a:latin typeface="Microsoft Yahei" panose="020B0503020204020204" pitchFamily="34" charset="-122"/>
                <a:ea typeface="Microsoft Yahei" panose="020B0503020204020204" pitchFamily="34" charset="-122"/>
              </a:rPr>
              <a:t>年</a:t>
            </a:r>
            <a:r>
              <a:rPr lang="en-US" altLang="zh-CN" sz="2000" dirty="0">
                <a:solidFill>
                  <a:srgbClr val="FFFFFF"/>
                </a:solidFill>
                <a:latin typeface="Microsoft Yahei" panose="020B0503020204020204" pitchFamily="34" charset="-122"/>
                <a:ea typeface="Microsoft Yahei" panose="020B0503020204020204" pitchFamily="34" charset="-122"/>
              </a:rPr>
              <a:t>2</a:t>
            </a:r>
            <a:r>
              <a:rPr lang="zh-CN" altLang="en-US" sz="2000" dirty="0">
                <a:solidFill>
                  <a:srgbClr val="FFFFFF"/>
                </a:solidFill>
                <a:latin typeface="Microsoft Yahei" panose="020B0503020204020204" pitchFamily="34" charset="-122"/>
                <a:ea typeface="Microsoft Yahei" panose="020B0503020204020204" pitchFamily="34" charset="-122"/>
              </a:rPr>
              <a:t>月完成了计算与计算机科学博士学位。</a:t>
            </a:r>
            <a:r>
              <a:rPr lang="en-US" altLang="zh-CN" sz="2000" dirty="0">
                <a:solidFill>
                  <a:srgbClr val="FFFFFF"/>
                </a:solidFill>
                <a:latin typeface="Microsoft Yahei" panose="020B0503020204020204" pitchFamily="34" charset="-122"/>
                <a:ea typeface="Microsoft Yahei" panose="020B0503020204020204" pitchFamily="34" charset="-122"/>
              </a:rPr>
              <a:t>2017</a:t>
            </a:r>
            <a:r>
              <a:rPr lang="zh-CN" altLang="en-US" sz="2000" dirty="0">
                <a:solidFill>
                  <a:srgbClr val="FFFFFF"/>
                </a:solidFill>
                <a:latin typeface="Microsoft Yahei" panose="020B0503020204020204" pitchFamily="34" charset="-122"/>
                <a:ea typeface="Microsoft Yahei" panose="020B0503020204020204" pitchFamily="34" charset="-122"/>
              </a:rPr>
              <a:t>年</a:t>
            </a:r>
            <a:r>
              <a:rPr lang="en-US" altLang="zh-CN" sz="2000" dirty="0">
                <a:solidFill>
                  <a:srgbClr val="FFFFFF"/>
                </a:solidFill>
                <a:latin typeface="Microsoft Yahei" panose="020B0503020204020204" pitchFamily="34" charset="-122"/>
                <a:ea typeface="Microsoft Yahei" panose="020B0503020204020204" pitchFamily="34" charset="-122"/>
              </a:rPr>
              <a:t>2</a:t>
            </a:r>
            <a:r>
              <a:rPr lang="zh-CN" altLang="en-US" sz="2000" dirty="0">
                <a:solidFill>
                  <a:srgbClr val="FFFFFF"/>
                </a:solidFill>
                <a:latin typeface="Microsoft Yahei" panose="020B0503020204020204" pitchFamily="34" charset="-122"/>
                <a:ea typeface="Microsoft Yahei" panose="020B0503020204020204" pitchFamily="34" charset="-122"/>
              </a:rPr>
              <a:t>月，她在布鲁塞尔获得了欧盟委员会研究执行机构授予的玛丽</a:t>
            </a:r>
            <a:r>
              <a:rPr lang="en-US" altLang="zh-CN" sz="2000" dirty="0">
                <a:solidFill>
                  <a:srgbClr val="FFFFFF"/>
                </a:solidFill>
                <a:latin typeface="Microsoft Yahei" panose="020B0503020204020204" pitchFamily="34" charset="-122"/>
                <a:ea typeface="Microsoft Yahei" panose="020B0503020204020204" pitchFamily="34" charset="-122"/>
              </a:rPr>
              <a:t>·</a:t>
            </a:r>
            <a:r>
              <a:rPr lang="zh-CN" altLang="en-US" sz="2000" dirty="0">
                <a:solidFill>
                  <a:srgbClr val="FFFFFF"/>
                </a:solidFill>
                <a:latin typeface="Microsoft Yahei" panose="020B0503020204020204" pitchFamily="34" charset="-122"/>
                <a:ea typeface="Microsoft Yahei" panose="020B0503020204020204" pitchFamily="34" charset="-122"/>
              </a:rPr>
              <a:t>居里研究员称号。</a:t>
            </a:r>
            <a:endParaRPr kumimoji="0" lang="en-GB" sz="2000" b="0" i="0" u="none" strike="noStrike" cap="none" spc="0" normalizeH="0" baseline="0" dirty="0">
              <a:ln>
                <a:noFill/>
              </a:ln>
              <a:solidFill>
                <a:srgbClr val="FFFFFF"/>
              </a:solidFill>
              <a:effectLst/>
              <a:uFillTx/>
              <a:latin typeface="+mj-lt"/>
              <a:ea typeface="+mj-ea"/>
              <a:cs typeface="+mj-cs"/>
              <a:sym typeface="Calibri"/>
            </a:endParaRPr>
          </a:p>
        </p:txBody>
      </p:sp>
      <p:sp>
        <p:nvSpPr>
          <p:cNvPr id="2" name="TextBox 1">
            <a:extLst>
              <a:ext uri="{FF2B5EF4-FFF2-40B4-BE49-F238E27FC236}">
                <a16:creationId xmlns:a16="http://schemas.microsoft.com/office/drawing/2014/main" id="{7E60FF8A-33ED-4410-956C-709059147487}"/>
              </a:ext>
            </a:extLst>
          </p:cNvPr>
          <p:cNvSpPr txBox="1"/>
          <p:nvPr/>
        </p:nvSpPr>
        <p:spPr>
          <a:xfrm>
            <a:off x="9514496" y="5041159"/>
            <a:ext cx="2584644"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fontAlgn="base"/>
            <a:r>
              <a:rPr lang="en-GB" b="1" dirty="0">
                <a:solidFill>
                  <a:srgbClr val="FFFFFF"/>
                </a:solidFill>
                <a:latin typeface="Microsoft Yahei" panose="020B0503020204020204" pitchFamily="34" charset="-122"/>
                <a:ea typeface="Microsoft Yahei" panose="020B0503020204020204" pitchFamily="34" charset="-122"/>
              </a:rPr>
              <a:t>ROSSELLA ARCUCCI</a:t>
            </a:r>
            <a:r>
              <a:rPr lang="zh-CN" altLang="en-US" b="1" dirty="0">
                <a:solidFill>
                  <a:srgbClr val="FFFFFF"/>
                </a:solidFill>
                <a:latin typeface="Microsoft Yahei" panose="020B0503020204020204" pitchFamily="34" charset="-122"/>
                <a:ea typeface="Microsoft Yahei" panose="020B0503020204020204" pitchFamily="34" charset="-122"/>
              </a:rPr>
              <a:t>博士</a:t>
            </a:r>
            <a:endParaRPr lang="en-GB" altLang="zh-CN" b="1" dirty="0">
              <a:solidFill>
                <a:srgbClr val="FFFFFF"/>
              </a:solidFill>
              <a:latin typeface="Microsoft Yahei" panose="020B0503020204020204" pitchFamily="34" charset="-122"/>
              <a:ea typeface="Microsoft Yahei" panose="020B0503020204020204" pitchFamily="34" charset="-122"/>
            </a:endParaRPr>
          </a:p>
          <a:p>
            <a:pPr algn="l" fontAlgn="base"/>
            <a:r>
              <a:rPr lang="zh-CN" altLang="en-US" b="1" dirty="0">
                <a:solidFill>
                  <a:srgbClr val="FFFFFF"/>
                </a:solidFill>
                <a:latin typeface="Microsoft Yahei" panose="020B0503020204020204" pitchFamily="34" charset="-122"/>
                <a:ea typeface="Microsoft Yahei" panose="020B0503020204020204" pitchFamily="34" charset="-122"/>
              </a:rPr>
              <a:t>帝国理工数据科学研究所高级研究员</a:t>
            </a:r>
            <a:endParaRPr lang="en-GB" b="1" dirty="0">
              <a:solidFill>
                <a:srgbClr val="FFFFFF"/>
              </a:solidFill>
              <a:latin typeface="Microsoft Yahei" panose="020B0503020204020204" pitchFamily="34" charset="-122"/>
              <a:ea typeface="Microsoft Yahei" panose="020B0503020204020204" pitchFamily="34" charset="-122"/>
            </a:endParaRPr>
          </a:p>
        </p:txBody>
      </p:sp>
      <p:pic>
        <p:nvPicPr>
          <p:cNvPr id="3074" name="Picture 2" descr="Portrait Picture">
            <a:extLst>
              <a:ext uri="{FF2B5EF4-FFF2-40B4-BE49-F238E27FC236}">
                <a16:creationId xmlns:a16="http://schemas.microsoft.com/office/drawing/2014/main" id="{1A8DDEEC-C499-4D39-BEE3-8DC5E1D06E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3034" y="1642834"/>
            <a:ext cx="2375180" cy="3175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18838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
            <a:extLst>
              <a:ext uri="{FF2B5EF4-FFF2-40B4-BE49-F238E27FC236}">
                <a16:creationId xmlns:a16="http://schemas.microsoft.com/office/drawing/2014/main" id="{C3BEFD2B-635D-4053-AF82-C5E499886C7D}"/>
              </a:ext>
            </a:extLst>
          </p:cNvPr>
          <p:cNvSpPr/>
          <p:nvPr/>
        </p:nvSpPr>
        <p:spPr>
          <a:xfrm>
            <a:off x="0" y="1394888"/>
            <a:ext cx="12165433" cy="5489891"/>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HK"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1702" name="Object 1702"/>
          <p:cNvSpPr txBox="1"/>
          <p:nvPr/>
        </p:nvSpPr>
        <p:spPr>
          <a:xfrm>
            <a:off x="980351" y="919991"/>
            <a:ext cx="6630685" cy="273050"/>
          </a:xfrm>
          <a:prstGeom prst="rect">
            <a:avLst/>
          </a:prstGeom>
        </p:spPr>
        <p:txBody>
          <a:bodyPr vert="horz" rtlCol="0" anchor="t" anchorCtr="0">
            <a:noAutofit/>
          </a:bodyPr>
          <a:lstStyle/>
          <a:p>
            <a:pPr algn="l">
              <a:lnSpc>
                <a:spcPct val="100000"/>
              </a:lnSpc>
            </a:pPr>
            <a:r>
              <a:rPr lang="en-GB" altLang="zh-CN" dirty="0">
                <a:solidFill>
                  <a:srgbClr val="999999"/>
                </a:solidFill>
                <a:latin typeface="OPPOSans-M"/>
                <a:ea typeface="OPPOSans-M"/>
              </a:rPr>
              <a:t>DATA SCIENCE INSTITUTE, IMPERIAL COLLEGE LONDON</a:t>
            </a:r>
            <a:r>
              <a:rPr lang="zh-CN" altLang="en-US" dirty="0">
                <a:solidFill>
                  <a:srgbClr val="999999"/>
                </a:solidFill>
                <a:latin typeface="OPPOSans-M"/>
                <a:ea typeface="OPPOSans-M"/>
              </a:rPr>
              <a:t> </a:t>
            </a:r>
            <a:endParaRPr lang="zh-CN" altLang="en-US" sz="900" dirty="0"/>
          </a:p>
        </p:txBody>
      </p:sp>
      <p:sp>
        <p:nvSpPr>
          <p:cNvPr id="1709" name="Object 1709"/>
          <p:cNvSpPr txBox="1"/>
          <p:nvPr/>
        </p:nvSpPr>
        <p:spPr>
          <a:xfrm>
            <a:off x="193466" y="1806411"/>
            <a:ext cx="7105406" cy="4157598"/>
          </a:xfrm>
          <a:prstGeom prst="rect">
            <a:avLst/>
          </a:prstGeom>
        </p:spPr>
        <p:txBody>
          <a:bodyPr vert="horz" rtlCol="0" anchor="t" anchorCtr="0">
            <a:noAutofit/>
          </a:bodyPr>
          <a:lstStyle/>
          <a:p>
            <a:pPr>
              <a:lnSpc>
                <a:spcPct val="133333"/>
              </a:lnSpc>
            </a:pPr>
            <a:endParaRPr lang="en-GB" altLang="zh-CN" sz="1400" spc="75" dirty="0">
              <a:solidFill>
                <a:srgbClr val="FFFFFF"/>
              </a:solidFill>
              <a:latin typeface="Microsoft YaHei UI Light" panose="020B0502040204020203" pitchFamily="34" charset="-122"/>
              <a:ea typeface="Microsoft YaHei UI Light" panose="020B0502040204020203" pitchFamily="34" charset="-122"/>
            </a:endParaRPr>
          </a:p>
        </p:txBody>
      </p:sp>
      <p:pic>
        <p:nvPicPr>
          <p:cNvPr id="7" name="Picture 6" descr="A picture containing drawing&#10;&#10;Description automatically generated">
            <a:extLst>
              <a:ext uri="{FF2B5EF4-FFF2-40B4-BE49-F238E27FC236}">
                <a16:creationId xmlns:a16="http://schemas.microsoft.com/office/drawing/2014/main" id="{1E6DF278-AB42-4B4F-9377-77EE4E5C1E11}"/>
              </a:ext>
            </a:extLst>
          </p:cNvPr>
          <p:cNvPicPr>
            <a:picLocks noChangeAspect="1"/>
          </p:cNvPicPr>
          <p:nvPr/>
        </p:nvPicPr>
        <p:blipFill>
          <a:blip r:embed="rId3"/>
          <a:stretch>
            <a:fillRect/>
          </a:stretch>
        </p:blipFill>
        <p:spPr>
          <a:xfrm>
            <a:off x="8908898" y="616514"/>
            <a:ext cx="2758440" cy="377190"/>
          </a:xfrm>
          <a:prstGeom prst="rect">
            <a:avLst/>
          </a:prstGeom>
        </p:spPr>
      </p:pic>
      <p:pic>
        <p:nvPicPr>
          <p:cNvPr id="12" name="image 204">
            <a:extLst>
              <a:ext uri="{FF2B5EF4-FFF2-40B4-BE49-F238E27FC236}">
                <a16:creationId xmlns:a16="http://schemas.microsoft.com/office/drawing/2014/main" id="{4A64DBE5-D55B-4111-AE5C-7B24D33C71F3}"/>
              </a:ext>
            </a:extLst>
          </p:cNvPr>
          <p:cNvPicPr>
            <a:picLocks noChangeAspect="1"/>
          </p:cNvPicPr>
          <p:nvPr/>
        </p:nvPicPr>
        <p:blipFill rotWithShape="1">
          <a:blip r:embed="rId4"/>
          <a:srcRect l="414" t="100878" r="63417" b="-145598"/>
          <a:stretch/>
        </p:blipFill>
        <p:spPr>
          <a:xfrm rot="5400000">
            <a:off x="441667" y="734164"/>
            <a:ext cx="756621" cy="161136"/>
          </a:xfrm>
          <a:prstGeom prst="rect">
            <a:avLst/>
          </a:prstGeom>
          <a:solidFill>
            <a:srgbClr val="2F5597"/>
          </a:solidFill>
          <a:ln>
            <a:noFill/>
          </a:ln>
        </p:spPr>
      </p:pic>
      <p:sp>
        <p:nvSpPr>
          <p:cNvPr id="13" name="TextBox 1"/>
          <p:cNvSpPr txBox="1"/>
          <p:nvPr/>
        </p:nvSpPr>
        <p:spPr>
          <a:xfrm>
            <a:off x="973424" y="382150"/>
            <a:ext cx="9376682"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200">
                <a:solidFill>
                  <a:srgbClr val="2F5597"/>
                </a:solidFill>
                <a:latin typeface="FZQingKeBenYueSongS-R-GB"/>
                <a:ea typeface="FZQingKeBenYueSongS-R-GB"/>
                <a:cs typeface="FZQingKeBenYueSongS-R-GB"/>
                <a:sym typeface="FZQingKeBenYueSongS-R-GB"/>
              </a:defRPr>
            </a:pPr>
            <a:r>
              <a:rPr lang="zh-CN" altLang="en-US" dirty="0">
                <a:solidFill>
                  <a:schemeClr val="accent5">
                    <a:lumMod val="75000"/>
                  </a:schemeClr>
                </a:solidFill>
              </a:rPr>
              <a:t>帝国理工数据科学在线暑期学校</a:t>
            </a:r>
            <a:r>
              <a:rPr lang="en-GB" altLang="zh-CN" dirty="0">
                <a:solidFill>
                  <a:schemeClr val="accent5">
                    <a:lumMod val="75000"/>
                  </a:schemeClr>
                </a:solidFill>
              </a:rPr>
              <a:t>-</a:t>
            </a:r>
            <a:r>
              <a:rPr lang="zh-CN" altLang="en-US" dirty="0">
                <a:solidFill>
                  <a:schemeClr val="accent5">
                    <a:lumMod val="75000"/>
                  </a:schemeClr>
                </a:solidFill>
              </a:rPr>
              <a:t>往期师资</a:t>
            </a:r>
          </a:p>
        </p:txBody>
      </p:sp>
      <p:sp>
        <p:nvSpPr>
          <p:cNvPr id="14" name="TextBox 8"/>
          <p:cNvSpPr txBox="1"/>
          <p:nvPr/>
        </p:nvSpPr>
        <p:spPr>
          <a:xfrm>
            <a:off x="11472747" y="6323274"/>
            <a:ext cx="196527"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600">
                <a:solidFill>
                  <a:srgbClr val="FFFFFF"/>
                </a:solidFill>
                <a:latin typeface="Avenir Light"/>
                <a:ea typeface="Avenir Light"/>
                <a:cs typeface="Avenir Light"/>
                <a:sym typeface="Avenir Light"/>
              </a:defRPr>
            </a:lvl1pPr>
          </a:lstStyle>
          <a:p>
            <a:r>
              <a:rPr lang="en-US" altLang="zh-CN" dirty="0"/>
              <a:t>5</a:t>
            </a:r>
            <a:endParaRPr dirty="0"/>
          </a:p>
        </p:txBody>
      </p:sp>
      <p:pic>
        <p:nvPicPr>
          <p:cNvPr id="4" name="Picture 3">
            <a:extLst>
              <a:ext uri="{FF2B5EF4-FFF2-40B4-BE49-F238E27FC236}">
                <a16:creationId xmlns:a16="http://schemas.microsoft.com/office/drawing/2014/main" id="{61113E3C-1250-4EB3-9BCE-F7B1C16AEB91}"/>
              </a:ext>
            </a:extLst>
          </p:cNvPr>
          <p:cNvPicPr>
            <a:picLocks noChangeAspect="1"/>
          </p:cNvPicPr>
          <p:nvPr/>
        </p:nvPicPr>
        <p:blipFill rotWithShape="1">
          <a:blip r:embed="rId5"/>
          <a:srcRect l="60785" t="77759" r="4602" b="3312"/>
          <a:stretch/>
        </p:blipFill>
        <p:spPr>
          <a:xfrm>
            <a:off x="1611010" y="4638014"/>
            <a:ext cx="4563011" cy="2246766"/>
          </a:xfrm>
          <a:prstGeom prst="rect">
            <a:avLst/>
          </a:prstGeom>
        </p:spPr>
      </p:pic>
      <p:pic>
        <p:nvPicPr>
          <p:cNvPr id="6" name="Picture 5">
            <a:extLst>
              <a:ext uri="{FF2B5EF4-FFF2-40B4-BE49-F238E27FC236}">
                <a16:creationId xmlns:a16="http://schemas.microsoft.com/office/drawing/2014/main" id="{219A50DF-6358-401D-8B82-4F6099FB42BB}"/>
              </a:ext>
            </a:extLst>
          </p:cNvPr>
          <p:cNvPicPr>
            <a:picLocks noChangeAspect="1"/>
          </p:cNvPicPr>
          <p:nvPr/>
        </p:nvPicPr>
        <p:blipFill rotWithShape="1">
          <a:blip r:embed="rId6"/>
          <a:srcRect l="51209" t="41150" r="13585" b="39562"/>
          <a:stretch/>
        </p:blipFill>
        <p:spPr>
          <a:xfrm>
            <a:off x="6174021" y="1345361"/>
            <a:ext cx="4529358" cy="2277836"/>
          </a:xfrm>
          <a:prstGeom prst="rect">
            <a:avLst/>
          </a:prstGeom>
        </p:spPr>
      </p:pic>
      <p:pic>
        <p:nvPicPr>
          <p:cNvPr id="17" name="Picture 16">
            <a:extLst>
              <a:ext uri="{FF2B5EF4-FFF2-40B4-BE49-F238E27FC236}">
                <a16:creationId xmlns:a16="http://schemas.microsoft.com/office/drawing/2014/main" id="{679F3BA8-FDC8-4369-9992-2578BFE47EE9}"/>
              </a:ext>
            </a:extLst>
          </p:cNvPr>
          <p:cNvPicPr>
            <a:picLocks noChangeAspect="1"/>
          </p:cNvPicPr>
          <p:nvPr/>
        </p:nvPicPr>
        <p:blipFill rotWithShape="1">
          <a:blip r:embed="rId6"/>
          <a:srcRect l="49556" t="17042" r="4551" b="63716"/>
          <a:stretch/>
        </p:blipFill>
        <p:spPr>
          <a:xfrm>
            <a:off x="1" y="1368109"/>
            <a:ext cx="6095999" cy="2232341"/>
          </a:xfrm>
          <a:prstGeom prst="rect">
            <a:avLst/>
          </a:prstGeom>
        </p:spPr>
      </p:pic>
      <p:pic>
        <p:nvPicPr>
          <p:cNvPr id="15" name="Picture 2" descr="Peter Childs - Royal Academy of Engineering">
            <a:extLst>
              <a:ext uri="{FF2B5EF4-FFF2-40B4-BE49-F238E27FC236}">
                <a16:creationId xmlns:a16="http://schemas.microsoft.com/office/drawing/2014/main" id="{EA0CCCAD-490E-4298-8BBD-E848AE67FB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03099" y="4665095"/>
            <a:ext cx="1675618" cy="2249051"/>
          </a:xfrm>
          <a:prstGeom prst="rect">
            <a:avLst/>
          </a:prstGeom>
          <a:noFill/>
          <a:extLst>
            <a:ext uri="{909E8E84-426E-40DD-AFC4-6F175D3DCCD1}">
              <a14:hiddenFill xmlns:a14="http://schemas.microsoft.com/office/drawing/2010/main">
                <a:solidFill>
                  <a:srgbClr val="FFFFFF"/>
                </a:solidFill>
              </a14:hiddenFill>
            </a:ext>
          </a:extLst>
        </p:spPr>
      </p:pic>
      <p:sp>
        <p:nvSpPr>
          <p:cNvPr id="16" name="矩形 2">
            <a:extLst>
              <a:ext uri="{FF2B5EF4-FFF2-40B4-BE49-F238E27FC236}">
                <a16:creationId xmlns:a16="http://schemas.microsoft.com/office/drawing/2014/main" id="{777F686D-F673-4EBF-8C6E-2B31B2E9FA9A}"/>
              </a:ext>
            </a:extLst>
          </p:cNvPr>
          <p:cNvSpPr/>
          <p:nvPr/>
        </p:nvSpPr>
        <p:spPr>
          <a:xfrm>
            <a:off x="6202849" y="4665095"/>
            <a:ext cx="4313533" cy="2246767"/>
          </a:xfrm>
          <a:prstGeom prst="rect">
            <a:avLst/>
          </a:prstGeom>
          <a:solidFill>
            <a:srgbClr val="2F559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fontAlgn="base"/>
            <a:r>
              <a:rPr lang="en-US" altLang="zh-CN" sz="1400" i="0" dirty="0">
                <a:solidFill>
                  <a:srgbClr val="FFFFFF"/>
                </a:solidFill>
                <a:effectLst/>
                <a:latin typeface="Microsoft Yahei" panose="020B0503020204020204" pitchFamily="34" charset="-122"/>
                <a:ea typeface="Microsoft Yahei" panose="020B0503020204020204" pitchFamily="34" charset="-122"/>
              </a:rPr>
              <a:t>Peter Childs </a:t>
            </a:r>
            <a:r>
              <a:rPr lang="zh-CN" altLang="en-US" sz="1400" i="0" dirty="0">
                <a:solidFill>
                  <a:srgbClr val="FFFFFF"/>
                </a:solidFill>
                <a:effectLst/>
                <a:latin typeface="Microsoft Yahei" panose="020B0503020204020204" pitchFamily="34" charset="-122"/>
                <a:ea typeface="Microsoft Yahei" panose="020B0503020204020204" pitchFamily="34" charset="-122"/>
              </a:rPr>
              <a:t>教授</a:t>
            </a:r>
            <a:endParaRPr lang="en-GB" altLang="zh-CN" sz="1400" i="0" dirty="0">
              <a:solidFill>
                <a:srgbClr val="FFFFFF"/>
              </a:solidFill>
              <a:effectLst/>
              <a:latin typeface="Microsoft Yahei" panose="020B0503020204020204" pitchFamily="34" charset="-122"/>
              <a:ea typeface="Microsoft Yahei" panose="020B0503020204020204" pitchFamily="34" charset="-122"/>
            </a:endParaRPr>
          </a:p>
          <a:p>
            <a:pPr algn="l" fontAlgn="base"/>
            <a:endParaRPr lang="en-GB" altLang="zh-CN" sz="1400" i="0" dirty="0">
              <a:solidFill>
                <a:srgbClr val="FFFFFF"/>
              </a:solidFill>
              <a:effectLst/>
              <a:latin typeface="Microsoft Yahei" panose="020B0503020204020204" pitchFamily="34" charset="-122"/>
              <a:ea typeface="Microsoft Yahei" panose="020B0503020204020204" pitchFamily="34" charset="-122"/>
            </a:endParaRPr>
          </a:p>
          <a:p>
            <a:pPr algn="l" fontAlgn="base"/>
            <a:r>
              <a:rPr lang="zh-CN" altLang="en-US" sz="1400" i="0" dirty="0">
                <a:solidFill>
                  <a:srgbClr val="FFFFFF"/>
                </a:solidFill>
                <a:effectLst/>
                <a:latin typeface="Microsoft Yahei" panose="020B0503020204020204" pitchFamily="34" charset="-122"/>
                <a:ea typeface="Microsoft Yahei" panose="020B0503020204020204" pitchFamily="34" charset="-122"/>
              </a:rPr>
              <a:t>是帝国理工学院戴森设计工程学院创始院长、工程设计学科带头人</a:t>
            </a:r>
            <a:r>
              <a:rPr lang="zh-CN" altLang="en-US" sz="1400" dirty="0">
                <a:solidFill>
                  <a:srgbClr val="FFFFFF"/>
                </a:solidFill>
                <a:latin typeface="Microsoft Yahei" panose="020B0503020204020204" pitchFamily="34" charset="-122"/>
                <a:ea typeface="Microsoft Yahei" panose="020B0503020204020204" pitchFamily="34" charset="-122"/>
              </a:rPr>
              <a:t>。他也是英国皇家工程院院士。</a:t>
            </a:r>
            <a:r>
              <a:rPr lang="en-GB" altLang="zh-CN" sz="1400" i="0" dirty="0">
                <a:solidFill>
                  <a:srgbClr val="FFFFFF"/>
                </a:solidFill>
                <a:effectLst/>
                <a:latin typeface="Microsoft Yahei" panose="020B0503020204020204" pitchFamily="34" charset="-122"/>
                <a:ea typeface="Microsoft Yahei" panose="020B0503020204020204" pitchFamily="34" charset="-122"/>
              </a:rPr>
              <a:t> </a:t>
            </a:r>
            <a:r>
              <a:rPr lang="zh-CN" altLang="en-US" sz="1400" i="0" dirty="0">
                <a:solidFill>
                  <a:srgbClr val="FFFFFF"/>
                </a:solidFill>
                <a:effectLst/>
                <a:latin typeface="Microsoft Yahei" panose="020B0503020204020204" pitchFamily="34" charset="-122"/>
                <a:ea typeface="Microsoft Yahei" panose="020B0503020204020204" pitchFamily="34" charset="-122"/>
              </a:rPr>
              <a:t>他主要研究兴趣包括创意工具和创新、设计过程和设计原理、流体流动及热传导、可持续系统设计和机器人。</a:t>
            </a:r>
            <a:endParaRPr lang="en-GB" altLang="zh-CN" sz="1400" i="0" dirty="0">
              <a:solidFill>
                <a:srgbClr val="FFFFFF"/>
              </a:solidFill>
              <a:effectLst/>
              <a:latin typeface="Microsoft Yahei" panose="020B0503020204020204" pitchFamily="34" charset="-122"/>
              <a:ea typeface="Microsoft Yahei" panose="020B0503020204020204" pitchFamily="34" charset="-122"/>
            </a:endParaRPr>
          </a:p>
          <a:p>
            <a:pPr algn="l" fontAlgn="base"/>
            <a:endParaRPr lang="en-GB" altLang="zh-CN" sz="1400" dirty="0">
              <a:solidFill>
                <a:srgbClr val="FFFFFF"/>
              </a:solidFill>
              <a:latin typeface="Microsoft Yahei" panose="020B0503020204020204" pitchFamily="34" charset="-122"/>
              <a:ea typeface="Microsoft Yahei" panose="020B0503020204020204" pitchFamily="34" charset="-122"/>
            </a:endParaRPr>
          </a:p>
          <a:p>
            <a:pPr algn="l" fontAlgn="base"/>
            <a:r>
              <a:rPr lang="zh-CN" altLang="en-US" sz="1400" i="0" dirty="0">
                <a:solidFill>
                  <a:srgbClr val="FFFFFF"/>
                </a:solidFill>
                <a:effectLst/>
                <a:latin typeface="Microsoft Yahei" panose="020B0503020204020204" pitchFamily="34" charset="-122"/>
                <a:ea typeface="Microsoft Yahei" panose="020B0503020204020204" pitchFamily="34" charset="-122"/>
              </a:rPr>
              <a:t>加入帝国理工之前，他曾先后担任劳斯莱斯</a:t>
            </a:r>
            <a:r>
              <a:rPr lang="en-US" altLang="zh-CN" sz="1400" i="0" dirty="0">
                <a:solidFill>
                  <a:srgbClr val="FFFFFF"/>
                </a:solidFill>
                <a:effectLst/>
                <a:latin typeface="Microsoft Yahei" panose="020B0503020204020204" pitchFamily="34" charset="-122"/>
                <a:ea typeface="Microsoft Yahei" panose="020B0503020204020204" pitchFamily="34" charset="-122"/>
              </a:rPr>
              <a:t>-</a:t>
            </a:r>
            <a:r>
              <a:rPr lang="zh-CN" altLang="en-US" sz="1400" i="0" dirty="0">
                <a:solidFill>
                  <a:srgbClr val="FFFFFF"/>
                </a:solidFill>
                <a:effectLst/>
                <a:latin typeface="Microsoft Yahei" panose="020B0503020204020204" pitchFamily="34" charset="-122"/>
                <a:ea typeface="Microsoft Yahei" panose="020B0503020204020204" pitchFamily="34" charset="-122"/>
              </a:rPr>
              <a:t>英国拉夫堡大学技术中心航空热学系统实验室主任</a:t>
            </a:r>
            <a:r>
              <a:rPr lang="zh-CN" altLang="en-US" sz="1400" dirty="0">
                <a:solidFill>
                  <a:srgbClr val="FFFFFF"/>
                </a:solidFill>
                <a:latin typeface="Microsoft Yahei" panose="020B0503020204020204" pitchFamily="34" charset="-122"/>
                <a:ea typeface="Microsoft Yahei" panose="020B0503020204020204" pitchFamily="34" charset="-122"/>
              </a:rPr>
              <a:t>。</a:t>
            </a:r>
            <a:endParaRPr kumimoji="0" lang="en-GB" altLang="zh-HK" sz="1400" b="0" i="0" u="none" strike="noStrike" cap="none" spc="0" normalizeH="0" baseline="0" dirty="0">
              <a:ln>
                <a:noFill/>
              </a:ln>
              <a:solidFill>
                <a:srgbClr val="FFFFFF"/>
              </a:solidFill>
              <a:effectLst/>
              <a:uFillTx/>
              <a:latin typeface="Microsoft Yahei" panose="020B0503020204020204" pitchFamily="34" charset="-122"/>
              <a:ea typeface="Microsoft Yahei" panose="020B0503020204020204" pitchFamily="34" charset="-122"/>
              <a:cs typeface="+mj-cs"/>
              <a:sym typeface="Calibri"/>
            </a:endParaRPr>
          </a:p>
          <a:p>
            <a:pPr algn="l" fontAlgn="base"/>
            <a:endParaRPr kumimoji="0" lang="zh-HK" altLang="en-US" sz="1400" b="0" i="0" u="none" strike="noStrike" cap="none" spc="0" normalizeH="0" baseline="0" dirty="0">
              <a:ln>
                <a:noFill/>
              </a:ln>
              <a:solidFill>
                <a:srgbClr val="000000"/>
              </a:solidFill>
              <a:effectLst/>
              <a:uFillTx/>
              <a:latin typeface="+mj-lt"/>
              <a:ea typeface="+mj-ea"/>
              <a:cs typeface="+mj-cs"/>
              <a:sym typeface="Calibri"/>
            </a:endParaRPr>
          </a:p>
        </p:txBody>
      </p:sp>
      <p:pic>
        <p:nvPicPr>
          <p:cNvPr id="1026" name="Picture 2" descr="Andrew Davison - Royal Academy of Engineering">
            <a:extLst>
              <a:ext uri="{FF2B5EF4-FFF2-40B4-BE49-F238E27FC236}">
                <a16:creationId xmlns:a16="http://schemas.microsoft.com/office/drawing/2014/main" id="{F22761B0-4147-4002-9703-06613BFEBEF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44" y="4638014"/>
            <a:ext cx="1614454" cy="22725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me - Professor Paul M. Matthews">
            <a:extLst>
              <a:ext uri="{FF2B5EF4-FFF2-40B4-BE49-F238E27FC236}">
                <a16:creationId xmlns:a16="http://schemas.microsoft.com/office/drawing/2014/main" id="{9D959C6F-5FBA-46C4-9AF7-65F5AFF13A2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03379" y="1394888"/>
            <a:ext cx="1468696" cy="2205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20187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
            <a:extLst>
              <a:ext uri="{FF2B5EF4-FFF2-40B4-BE49-F238E27FC236}">
                <a16:creationId xmlns:a16="http://schemas.microsoft.com/office/drawing/2014/main" id="{C3BEFD2B-635D-4053-AF82-C5E499886C7D}"/>
              </a:ext>
            </a:extLst>
          </p:cNvPr>
          <p:cNvSpPr/>
          <p:nvPr/>
        </p:nvSpPr>
        <p:spPr>
          <a:xfrm>
            <a:off x="-1" y="1368109"/>
            <a:ext cx="12165433" cy="5489891"/>
          </a:xfrm>
          <a:prstGeom prst="rect">
            <a:avLst/>
          </a:prstGeom>
          <a:solidFill>
            <a:srgbClr val="2F559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HK"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1702" name="Object 1702"/>
          <p:cNvSpPr txBox="1"/>
          <p:nvPr/>
        </p:nvSpPr>
        <p:spPr>
          <a:xfrm>
            <a:off x="980351" y="919991"/>
            <a:ext cx="6630685" cy="273050"/>
          </a:xfrm>
          <a:prstGeom prst="rect">
            <a:avLst/>
          </a:prstGeom>
        </p:spPr>
        <p:txBody>
          <a:bodyPr vert="horz" rtlCol="0" anchor="t" anchorCtr="0">
            <a:noAutofit/>
          </a:bodyPr>
          <a:lstStyle/>
          <a:p>
            <a:pPr algn="l">
              <a:lnSpc>
                <a:spcPct val="100000"/>
              </a:lnSpc>
            </a:pPr>
            <a:r>
              <a:rPr lang="en-GB" altLang="zh-CN" dirty="0">
                <a:solidFill>
                  <a:srgbClr val="999999"/>
                </a:solidFill>
                <a:latin typeface="OPPOSans-M"/>
                <a:ea typeface="OPPOSans-M"/>
              </a:rPr>
              <a:t>DATA SCIENCE INSTITUTE, IMPERIAL COLLEGE LONDON</a:t>
            </a:r>
            <a:r>
              <a:rPr lang="zh-CN" altLang="en-US" dirty="0">
                <a:solidFill>
                  <a:srgbClr val="999999"/>
                </a:solidFill>
                <a:latin typeface="OPPOSans-M"/>
                <a:ea typeface="OPPOSans-M"/>
              </a:rPr>
              <a:t> </a:t>
            </a:r>
            <a:endParaRPr lang="zh-CN" altLang="en-US" sz="900" dirty="0"/>
          </a:p>
        </p:txBody>
      </p:sp>
      <p:sp>
        <p:nvSpPr>
          <p:cNvPr id="1709" name="Object 1709"/>
          <p:cNvSpPr txBox="1"/>
          <p:nvPr/>
        </p:nvSpPr>
        <p:spPr>
          <a:xfrm>
            <a:off x="193466" y="1806411"/>
            <a:ext cx="7105406" cy="4157598"/>
          </a:xfrm>
          <a:prstGeom prst="rect">
            <a:avLst/>
          </a:prstGeom>
        </p:spPr>
        <p:txBody>
          <a:bodyPr vert="horz" rtlCol="0" anchor="t" anchorCtr="0">
            <a:noAutofit/>
          </a:bodyPr>
          <a:lstStyle/>
          <a:p>
            <a:pPr>
              <a:lnSpc>
                <a:spcPct val="133333"/>
              </a:lnSpc>
            </a:pPr>
            <a:endParaRPr lang="en-GB" altLang="zh-CN" sz="1400" spc="75" dirty="0">
              <a:solidFill>
                <a:srgbClr val="FFFFFF"/>
              </a:solidFill>
              <a:latin typeface="Microsoft YaHei UI Light" panose="020B0502040204020203" pitchFamily="34" charset="-122"/>
              <a:ea typeface="Microsoft YaHei UI Light" panose="020B0502040204020203" pitchFamily="34" charset="-122"/>
            </a:endParaRPr>
          </a:p>
        </p:txBody>
      </p:sp>
      <p:pic>
        <p:nvPicPr>
          <p:cNvPr id="7" name="Picture 6" descr="A picture containing drawing&#10;&#10;Description automatically generated">
            <a:extLst>
              <a:ext uri="{FF2B5EF4-FFF2-40B4-BE49-F238E27FC236}">
                <a16:creationId xmlns:a16="http://schemas.microsoft.com/office/drawing/2014/main" id="{1E6DF278-AB42-4B4F-9377-77EE4E5C1E11}"/>
              </a:ext>
            </a:extLst>
          </p:cNvPr>
          <p:cNvPicPr>
            <a:picLocks noChangeAspect="1"/>
          </p:cNvPicPr>
          <p:nvPr/>
        </p:nvPicPr>
        <p:blipFill>
          <a:blip r:embed="rId3"/>
          <a:stretch>
            <a:fillRect/>
          </a:stretch>
        </p:blipFill>
        <p:spPr>
          <a:xfrm>
            <a:off x="8908898" y="616514"/>
            <a:ext cx="2758440" cy="377190"/>
          </a:xfrm>
          <a:prstGeom prst="rect">
            <a:avLst/>
          </a:prstGeom>
        </p:spPr>
      </p:pic>
      <p:pic>
        <p:nvPicPr>
          <p:cNvPr id="12" name="image 204">
            <a:extLst>
              <a:ext uri="{FF2B5EF4-FFF2-40B4-BE49-F238E27FC236}">
                <a16:creationId xmlns:a16="http://schemas.microsoft.com/office/drawing/2014/main" id="{4A64DBE5-D55B-4111-AE5C-7B24D33C71F3}"/>
              </a:ext>
            </a:extLst>
          </p:cNvPr>
          <p:cNvPicPr>
            <a:picLocks noChangeAspect="1"/>
          </p:cNvPicPr>
          <p:nvPr/>
        </p:nvPicPr>
        <p:blipFill rotWithShape="1">
          <a:blip r:embed="rId4"/>
          <a:srcRect l="414" t="100878" r="63417" b="-145598"/>
          <a:stretch/>
        </p:blipFill>
        <p:spPr>
          <a:xfrm rot="5400000">
            <a:off x="441667" y="734164"/>
            <a:ext cx="756621" cy="161136"/>
          </a:xfrm>
          <a:prstGeom prst="rect">
            <a:avLst/>
          </a:prstGeom>
          <a:solidFill>
            <a:srgbClr val="2F5597"/>
          </a:solidFill>
          <a:ln>
            <a:noFill/>
          </a:ln>
        </p:spPr>
      </p:pic>
      <p:sp>
        <p:nvSpPr>
          <p:cNvPr id="13" name="TextBox 1"/>
          <p:cNvSpPr txBox="1"/>
          <p:nvPr/>
        </p:nvSpPr>
        <p:spPr>
          <a:xfrm>
            <a:off x="973424" y="382150"/>
            <a:ext cx="9376682"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200">
                <a:solidFill>
                  <a:srgbClr val="2F5597"/>
                </a:solidFill>
                <a:latin typeface="FZQingKeBenYueSongS-R-GB"/>
                <a:ea typeface="FZQingKeBenYueSongS-R-GB"/>
                <a:cs typeface="FZQingKeBenYueSongS-R-GB"/>
                <a:sym typeface="FZQingKeBenYueSongS-R-GB"/>
              </a:defRPr>
            </a:pPr>
            <a:r>
              <a:rPr lang="zh-CN" altLang="en-US" dirty="0">
                <a:solidFill>
                  <a:schemeClr val="accent5">
                    <a:lumMod val="75000"/>
                  </a:schemeClr>
                </a:solidFill>
              </a:rPr>
              <a:t>帝国理工数据科学在线暑期学校</a:t>
            </a:r>
            <a:r>
              <a:rPr lang="en-GB" altLang="zh-CN" dirty="0">
                <a:solidFill>
                  <a:schemeClr val="accent5">
                    <a:lumMod val="75000"/>
                  </a:schemeClr>
                </a:solidFill>
              </a:rPr>
              <a:t>-</a:t>
            </a:r>
            <a:r>
              <a:rPr lang="zh-CN" altLang="en-US" dirty="0">
                <a:solidFill>
                  <a:schemeClr val="accent5">
                    <a:lumMod val="75000"/>
                  </a:schemeClr>
                </a:solidFill>
              </a:rPr>
              <a:t>项目收获</a:t>
            </a:r>
          </a:p>
        </p:txBody>
      </p:sp>
      <p:sp>
        <p:nvSpPr>
          <p:cNvPr id="14" name="TextBox 8"/>
          <p:cNvSpPr txBox="1"/>
          <p:nvPr/>
        </p:nvSpPr>
        <p:spPr>
          <a:xfrm>
            <a:off x="11472747" y="6323274"/>
            <a:ext cx="284691"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600">
                <a:solidFill>
                  <a:srgbClr val="FFFFFF"/>
                </a:solidFill>
                <a:latin typeface="Avenir Light"/>
                <a:ea typeface="Avenir Light"/>
                <a:cs typeface="Avenir Light"/>
                <a:sym typeface="Avenir Light"/>
              </a:defRPr>
            </a:lvl1pPr>
          </a:lstStyle>
          <a:p>
            <a:r>
              <a:rPr lang="en-US" altLang="zh-CN" dirty="0">
                <a:solidFill>
                  <a:schemeClr val="bg1"/>
                </a:solidFill>
              </a:rPr>
              <a:t>4</a:t>
            </a:r>
            <a:r>
              <a:rPr lang="en-US" altLang="zh-CN" dirty="0"/>
              <a:t>5</a:t>
            </a:r>
            <a:endParaRPr dirty="0"/>
          </a:p>
        </p:txBody>
      </p:sp>
      <p:sp>
        <p:nvSpPr>
          <p:cNvPr id="10" name="TextBox 9">
            <a:extLst>
              <a:ext uri="{FF2B5EF4-FFF2-40B4-BE49-F238E27FC236}">
                <a16:creationId xmlns:a16="http://schemas.microsoft.com/office/drawing/2014/main" id="{80BF173E-5C29-4150-A527-3A9B73395A39}"/>
              </a:ext>
            </a:extLst>
          </p:cNvPr>
          <p:cNvSpPr txBox="1"/>
          <p:nvPr/>
        </p:nvSpPr>
        <p:spPr>
          <a:xfrm>
            <a:off x="193466" y="1531545"/>
            <a:ext cx="7417570" cy="4662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50000"/>
              </a:lnSpc>
              <a:spcBef>
                <a:spcPts val="0"/>
              </a:spcBef>
              <a:spcAft>
                <a:spcPts val="0"/>
              </a:spcAft>
              <a:buClrTx/>
              <a:buSzTx/>
              <a:buFont typeface="Wingdings" panose="05000000000000000000" pitchFamily="2" charset="2"/>
              <a:buChar char="v"/>
              <a:tabLst/>
            </a:pPr>
            <a:endParaRPr kumimoji="0" lang="en-GB" altLang="zh-CN" sz="1800" b="0" i="0" u="none" strike="noStrike" cap="none" spc="0" normalizeH="0" baseline="0" dirty="0">
              <a:ln>
                <a:noFill/>
              </a:ln>
              <a:solidFill>
                <a:srgbClr val="FFFFFF"/>
              </a:solidFill>
              <a:effectLst/>
              <a:uFillTx/>
              <a:latin typeface="+mj-lt"/>
              <a:ea typeface="+mj-ea"/>
              <a:cs typeface="+mj-cs"/>
              <a:sym typeface="Calibri"/>
            </a:endParaRPr>
          </a:p>
          <a:p>
            <a:pPr marL="285750" marR="0" indent="-285750" algn="l" defTabSz="914400" rtl="0" fontAlgn="auto" latinLnBrk="0" hangingPunct="0">
              <a:lnSpc>
                <a:spcPct val="150000"/>
              </a:lnSpc>
              <a:spcBef>
                <a:spcPts val="0"/>
              </a:spcBef>
              <a:spcAft>
                <a:spcPts val="0"/>
              </a:spcAft>
              <a:buClrTx/>
              <a:buSzTx/>
              <a:buFont typeface="Wingdings" panose="05000000000000000000" pitchFamily="2" charset="2"/>
              <a:buChar char="v"/>
              <a:tabLst/>
            </a:pPr>
            <a:r>
              <a:rPr kumimoji="0" lang="zh-CN" altLang="en-US" sz="1800" b="0" i="0" u="none" strike="noStrike" cap="none" spc="0" normalizeH="0" baseline="0" dirty="0">
                <a:ln>
                  <a:noFill/>
                </a:ln>
                <a:solidFill>
                  <a:srgbClr val="FFFFFF"/>
                </a:solidFill>
                <a:effectLst/>
                <a:uFillTx/>
                <a:latin typeface="+mj-lt"/>
                <a:ea typeface="+mj-ea"/>
                <a:cs typeface="+mj-cs"/>
                <a:sym typeface="Calibri"/>
              </a:rPr>
              <a:t>项目特色</a:t>
            </a:r>
            <a:endParaRPr kumimoji="0" lang="en-GB" altLang="zh-CN" sz="1800" b="0" i="0" u="none" strike="noStrike" cap="none" spc="0" normalizeH="0" baseline="0" dirty="0">
              <a:ln>
                <a:noFill/>
              </a:ln>
              <a:solidFill>
                <a:srgbClr val="FFFFFF"/>
              </a:solidFill>
              <a:effectLst/>
              <a:uFillTx/>
              <a:latin typeface="+mj-lt"/>
              <a:ea typeface="+mj-ea"/>
              <a:cs typeface="+mj-cs"/>
              <a:sym typeface="Calibri"/>
            </a:endParaRPr>
          </a:p>
          <a:p>
            <a:pPr marR="0" algn="l" defTabSz="914400" rtl="0" fontAlgn="auto" latinLnBrk="0" hangingPunct="0">
              <a:lnSpc>
                <a:spcPct val="150000"/>
              </a:lnSpc>
              <a:spcBef>
                <a:spcPts val="0"/>
              </a:spcBef>
              <a:spcAft>
                <a:spcPts val="0"/>
              </a:spcAft>
              <a:buClrTx/>
              <a:buSzTx/>
              <a:tabLst/>
            </a:pPr>
            <a:r>
              <a:rPr kumimoji="0" lang="zh-CN" altLang="en-US" sz="1800" b="0" i="0" u="none" strike="noStrike" cap="none" spc="0" normalizeH="0" baseline="0" dirty="0">
                <a:ln>
                  <a:noFill/>
                </a:ln>
                <a:solidFill>
                  <a:srgbClr val="FFFFFF"/>
                </a:solidFill>
                <a:effectLst/>
                <a:uFillTx/>
                <a:latin typeface="+mj-lt"/>
                <a:ea typeface="+mj-ea"/>
                <a:cs typeface="+mj-cs"/>
                <a:sym typeface="Calibri"/>
              </a:rPr>
              <a:t>官方独家课程</a:t>
            </a:r>
            <a:endParaRPr kumimoji="0" lang="en-GB" altLang="zh-CN" sz="1800" b="0" i="0" u="none" strike="noStrike" cap="none" spc="0" normalizeH="0" baseline="0" dirty="0">
              <a:ln>
                <a:noFill/>
              </a:ln>
              <a:solidFill>
                <a:srgbClr val="FFFFFF"/>
              </a:solidFill>
              <a:effectLst/>
              <a:uFillTx/>
              <a:latin typeface="+mj-lt"/>
              <a:ea typeface="+mj-ea"/>
              <a:cs typeface="+mj-cs"/>
              <a:sym typeface="Calibri"/>
            </a:endParaRPr>
          </a:p>
          <a:p>
            <a:pPr marR="0" algn="l" defTabSz="914400" rtl="0" fontAlgn="auto" latinLnBrk="0" hangingPunct="0">
              <a:lnSpc>
                <a:spcPct val="150000"/>
              </a:lnSpc>
              <a:spcBef>
                <a:spcPts val="0"/>
              </a:spcBef>
              <a:spcAft>
                <a:spcPts val="0"/>
              </a:spcAft>
              <a:buClrTx/>
              <a:buSzTx/>
              <a:tabLst/>
            </a:pPr>
            <a:r>
              <a:rPr lang="zh-CN" altLang="en-US" dirty="0">
                <a:solidFill>
                  <a:srgbClr val="FFFFFF"/>
                </a:solidFill>
              </a:rPr>
              <a:t>核心课程由英国皇家工程院院士、香港浸会大学副校长、帝国理工数据科学研究所所长、华人科学家郭毅可教授亲自设计。</a:t>
            </a:r>
            <a:endParaRPr lang="en-GB" altLang="zh-CN" dirty="0">
              <a:solidFill>
                <a:srgbClr val="FFFFFF"/>
              </a:solidFill>
            </a:endParaRPr>
          </a:p>
          <a:p>
            <a:pPr marR="0" algn="l" defTabSz="914400" rtl="0" fontAlgn="auto" latinLnBrk="0" hangingPunct="0">
              <a:lnSpc>
                <a:spcPct val="150000"/>
              </a:lnSpc>
              <a:spcBef>
                <a:spcPts val="0"/>
              </a:spcBef>
              <a:spcAft>
                <a:spcPts val="0"/>
              </a:spcAft>
              <a:buClrTx/>
              <a:buSzTx/>
              <a:tabLst/>
            </a:pPr>
            <a:endParaRPr lang="en-GB" dirty="0">
              <a:solidFill>
                <a:srgbClr val="FFFFFF"/>
              </a:solidFill>
            </a:endParaRPr>
          </a:p>
          <a:p>
            <a:pPr marL="285750" marR="0" indent="-285750" algn="l" defTabSz="914400" rtl="0" fontAlgn="auto" latinLnBrk="0" hangingPunct="0">
              <a:lnSpc>
                <a:spcPct val="150000"/>
              </a:lnSpc>
              <a:spcBef>
                <a:spcPts val="0"/>
              </a:spcBef>
              <a:spcAft>
                <a:spcPts val="0"/>
              </a:spcAft>
              <a:buClrTx/>
              <a:buSzTx/>
              <a:buFont typeface="Wingdings" panose="05000000000000000000" pitchFamily="2" charset="2"/>
              <a:buChar char="v"/>
              <a:tabLst/>
            </a:pPr>
            <a:r>
              <a:rPr lang="zh-CN" altLang="en-US" dirty="0">
                <a:solidFill>
                  <a:srgbClr val="FFFFFF"/>
                </a:solidFill>
              </a:rPr>
              <a:t>官方结业证书</a:t>
            </a:r>
            <a:endParaRPr lang="en-GB" altLang="zh-CN" dirty="0">
              <a:solidFill>
                <a:srgbClr val="FFFFFF"/>
              </a:solidFill>
            </a:endParaRPr>
          </a:p>
          <a:p>
            <a:pPr marR="0" algn="l" defTabSz="914400" rtl="0" fontAlgn="auto" latinLnBrk="0" hangingPunct="0">
              <a:lnSpc>
                <a:spcPct val="150000"/>
              </a:lnSpc>
              <a:spcBef>
                <a:spcPts val="0"/>
              </a:spcBef>
              <a:spcAft>
                <a:spcPts val="0"/>
              </a:spcAft>
              <a:buClrTx/>
              <a:buSzTx/>
              <a:tabLst/>
            </a:pPr>
            <a:r>
              <a:rPr lang="zh-CN" altLang="en-US" dirty="0">
                <a:solidFill>
                  <a:srgbClr val="FFFFFF"/>
                </a:solidFill>
              </a:rPr>
              <a:t>课程结束，学院将获得帝国理工学院授予的结业证书和成绩证明。</a:t>
            </a:r>
            <a:endParaRPr lang="en-GB" altLang="zh-CN" dirty="0">
              <a:solidFill>
                <a:srgbClr val="FFFFFF"/>
              </a:solidFill>
            </a:endParaRPr>
          </a:p>
          <a:p>
            <a:pPr marR="0" algn="l" defTabSz="914400" rtl="0" fontAlgn="auto" latinLnBrk="0" hangingPunct="0">
              <a:lnSpc>
                <a:spcPct val="150000"/>
              </a:lnSpc>
              <a:spcBef>
                <a:spcPts val="0"/>
              </a:spcBef>
              <a:spcAft>
                <a:spcPts val="0"/>
              </a:spcAft>
              <a:buClrTx/>
              <a:buSzTx/>
              <a:tabLst/>
            </a:pPr>
            <a:endParaRPr lang="en-GB" dirty="0">
              <a:solidFill>
                <a:srgbClr val="FFFFFF"/>
              </a:solidFill>
            </a:endParaRPr>
          </a:p>
          <a:p>
            <a:pPr marL="285750" marR="0" indent="-285750" algn="l" defTabSz="914400" rtl="0" fontAlgn="auto" latinLnBrk="0" hangingPunct="0">
              <a:lnSpc>
                <a:spcPct val="150000"/>
              </a:lnSpc>
              <a:spcBef>
                <a:spcPts val="0"/>
              </a:spcBef>
              <a:spcAft>
                <a:spcPts val="0"/>
              </a:spcAft>
              <a:buClrTx/>
              <a:buSzTx/>
              <a:buFont typeface="Wingdings" panose="05000000000000000000" pitchFamily="2" charset="2"/>
              <a:buChar char="v"/>
              <a:tabLst/>
            </a:pPr>
            <a:r>
              <a:rPr lang="zh-CN" altLang="en-US" dirty="0">
                <a:solidFill>
                  <a:srgbClr val="FFFFFF"/>
                </a:solidFill>
              </a:rPr>
              <a:t>推荐信</a:t>
            </a:r>
            <a:endParaRPr lang="en-GB" altLang="zh-CN" dirty="0">
              <a:solidFill>
                <a:srgbClr val="FFFFFF"/>
              </a:solidFill>
            </a:endParaRPr>
          </a:p>
          <a:p>
            <a:pPr marR="0" algn="l" defTabSz="914400" rtl="0" fontAlgn="auto" latinLnBrk="0" hangingPunct="0">
              <a:lnSpc>
                <a:spcPct val="150000"/>
              </a:lnSpc>
              <a:spcBef>
                <a:spcPts val="0"/>
              </a:spcBef>
              <a:spcAft>
                <a:spcPts val="0"/>
              </a:spcAft>
              <a:buClrTx/>
              <a:buSzTx/>
              <a:tabLst/>
            </a:pPr>
            <a:r>
              <a:rPr lang="zh-CN" altLang="en-US" dirty="0">
                <a:solidFill>
                  <a:srgbClr val="FFFFFF"/>
                </a:solidFill>
              </a:rPr>
              <a:t>表现突出的同学有机会获得授课院士的推荐信。</a:t>
            </a:r>
            <a:endParaRPr lang="en-GB" dirty="0">
              <a:solidFill>
                <a:srgbClr val="FFFFFF"/>
              </a:solidFill>
            </a:endParaRPr>
          </a:p>
        </p:txBody>
      </p:sp>
      <p:pic>
        <p:nvPicPr>
          <p:cNvPr id="3" name="Picture 2">
            <a:extLst>
              <a:ext uri="{FF2B5EF4-FFF2-40B4-BE49-F238E27FC236}">
                <a16:creationId xmlns:a16="http://schemas.microsoft.com/office/drawing/2014/main" id="{9F5AB07F-187E-4B2C-9D99-1A8C28014D18}"/>
              </a:ext>
            </a:extLst>
          </p:cNvPr>
          <p:cNvPicPr>
            <a:picLocks noChangeAspect="1"/>
          </p:cNvPicPr>
          <p:nvPr/>
        </p:nvPicPr>
        <p:blipFill rotWithShape="1">
          <a:blip r:embed="rId5"/>
          <a:srcRect l="49422" t="9677" r="3519" b="10663"/>
          <a:stretch/>
        </p:blipFill>
        <p:spPr>
          <a:xfrm>
            <a:off x="7786010" y="1381498"/>
            <a:ext cx="4379422" cy="5463112"/>
          </a:xfrm>
          <a:prstGeom prst="rect">
            <a:avLst/>
          </a:prstGeom>
        </p:spPr>
      </p:pic>
    </p:spTree>
    <p:extLst>
      <p:ext uri="{BB962C8B-B14F-4D97-AF65-F5344CB8AC3E}">
        <p14:creationId xmlns:p14="http://schemas.microsoft.com/office/powerpoint/2010/main" val="38666897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
            <a:extLst>
              <a:ext uri="{FF2B5EF4-FFF2-40B4-BE49-F238E27FC236}">
                <a16:creationId xmlns:a16="http://schemas.microsoft.com/office/drawing/2014/main" id="{C3BEFD2B-635D-4053-AF82-C5E499886C7D}"/>
              </a:ext>
            </a:extLst>
          </p:cNvPr>
          <p:cNvSpPr/>
          <p:nvPr/>
        </p:nvSpPr>
        <p:spPr>
          <a:xfrm>
            <a:off x="-1" y="1368109"/>
            <a:ext cx="12165433" cy="5489891"/>
          </a:xfrm>
          <a:prstGeom prst="rect">
            <a:avLst/>
          </a:prstGeom>
          <a:solidFill>
            <a:srgbClr val="2F559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HK"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1702" name="Object 1702"/>
          <p:cNvSpPr txBox="1"/>
          <p:nvPr/>
        </p:nvSpPr>
        <p:spPr>
          <a:xfrm>
            <a:off x="980351" y="919991"/>
            <a:ext cx="6630685" cy="273050"/>
          </a:xfrm>
          <a:prstGeom prst="rect">
            <a:avLst/>
          </a:prstGeom>
        </p:spPr>
        <p:txBody>
          <a:bodyPr vert="horz" rtlCol="0" anchor="t" anchorCtr="0">
            <a:noAutofit/>
          </a:bodyPr>
          <a:lstStyle/>
          <a:p>
            <a:pPr algn="l">
              <a:lnSpc>
                <a:spcPct val="100000"/>
              </a:lnSpc>
            </a:pPr>
            <a:r>
              <a:rPr lang="en-GB" altLang="zh-CN" dirty="0">
                <a:solidFill>
                  <a:srgbClr val="999999"/>
                </a:solidFill>
                <a:latin typeface="OPPOSans-M"/>
                <a:ea typeface="OPPOSans-M"/>
              </a:rPr>
              <a:t>DATA SCIENCE INSTITUTE, IMPERIAL COLLEGE LONDON</a:t>
            </a:r>
            <a:r>
              <a:rPr lang="zh-CN" altLang="en-US" dirty="0">
                <a:solidFill>
                  <a:srgbClr val="999999"/>
                </a:solidFill>
                <a:latin typeface="OPPOSans-M"/>
                <a:ea typeface="OPPOSans-M"/>
              </a:rPr>
              <a:t> </a:t>
            </a:r>
            <a:endParaRPr lang="zh-CN" altLang="en-US" sz="900" dirty="0"/>
          </a:p>
        </p:txBody>
      </p:sp>
      <p:sp>
        <p:nvSpPr>
          <p:cNvPr id="1709" name="Object 1709"/>
          <p:cNvSpPr txBox="1"/>
          <p:nvPr/>
        </p:nvSpPr>
        <p:spPr>
          <a:xfrm>
            <a:off x="193466" y="1806411"/>
            <a:ext cx="7105406" cy="4157598"/>
          </a:xfrm>
          <a:prstGeom prst="rect">
            <a:avLst/>
          </a:prstGeom>
        </p:spPr>
        <p:txBody>
          <a:bodyPr vert="horz" rtlCol="0" anchor="t" anchorCtr="0">
            <a:noAutofit/>
          </a:bodyPr>
          <a:lstStyle/>
          <a:p>
            <a:pPr>
              <a:lnSpc>
                <a:spcPct val="133333"/>
              </a:lnSpc>
            </a:pPr>
            <a:endParaRPr lang="en-GB" altLang="zh-CN" sz="1400" spc="75" dirty="0">
              <a:solidFill>
                <a:srgbClr val="FFFFFF"/>
              </a:solidFill>
              <a:latin typeface="Microsoft YaHei UI Light" panose="020B0502040204020203" pitchFamily="34" charset="-122"/>
              <a:ea typeface="Microsoft YaHei UI Light" panose="020B0502040204020203" pitchFamily="34" charset="-122"/>
            </a:endParaRPr>
          </a:p>
        </p:txBody>
      </p:sp>
      <p:pic>
        <p:nvPicPr>
          <p:cNvPr id="7" name="Picture 6" descr="A picture containing drawing&#10;&#10;Description automatically generated">
            <a:extLst>
              <a:ext uri="{FF2B5EF4-FFF2-40B4-BE49-F238E27FC236}">
                <a16:creationId xmlns:a16="http://schemas.microsoft.com/office/drawing/2014/main" id="{1E6DF278-AB42-4B4F-9377-77EE4E5C1E11}"/>
              </a:ext>
            </a:extLst>
          </p:cNvPr>
          <p:cNvPicPr>
            <a:picLocks noChangeAspect="1"/>
          </p:cNvPicPr>
          <p:nvPr/>
        </p:nvPicPr>
        <p:blipFill>
          <a:blip r:embed="rId3"/>
          <a:stretch>
            <a:fillRect/>
          </a:stretch>
        </p:blipFill>
        <p:spPr>
          <a:xfrm>
            <a:off x="8910834" y="966925"/>
            <a:ext cx="2758440" cy="377190"/>
          </a:xfrm>
          <a:prstGeom prst="rect">
            <a:avLst/>
          </a:prstGeom>
        </p:spPr>
      </p:pic>
      <p:pic>
        <p:nvPicPr>
          <p:cNvPr id="12" name="image 204">
            <a:extLst>
              <a:ext uri="{FF2B5EF4-FFF2-40B4-BE49-F238E27FC236}">
                <a16:creationId xmlns:a16="http://schemas.microsoft.com/office/drawing/2014/main" id="{4A64DBE5-D55B-4111-AE5C-7B24D33C71F3}"/>
              </a:ext>
            </a:extLst>
          </p:cNvPr>
          <p:cNvPicPr>
            <a:picLocks noChangeAspect="1"/>
          </p:cNvPicPr>
          <p:nvPr/>
        </p:nvPicPr>
        <p:blipFill rotWithShape="1">
          <a:blip r:embed="rId4"/>
          <a:srcRect l="414" t="100878" r="63417" b="-145598"/>
          <a:stretch/>
        </p:blipFill>
        <p:spPr>
          <a:xfrm rot="5400000">
            <a:off x="441667" y="734164"/>
            <a:ext cx="756621" cy="161136"/>
          </a:xfrm>
          <a:prstGeom prst="rect">
            <a:avLst/>
          </a:prstGeom>
          <a:solidFill>
            <a:srgbClr val="2F5597"/>
          </a:solidFill>
          <a:ln>
            <a:noFill/>
          </a:ln>
        </p:spPr>
      </p:pic>
      <p:sp>
        <p:nvSpPr>
          <p:cNvPr id="13" name="TextBox 1"/>
          <p:cNvSpPr txBox="1"/>
          <p:nvPr/>
        </p:nvSpPr>
        <p:spPr>
          <a:xfrm>
            <a:off x="973423" y="382150"/>
            <a:ext cx="10959915"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200">
                <a:solidFill>
                  <a:srgbClr val="2F5597"/>
                </a:solidFill>
                <a:latin typeface="FZQingKeBenYueSongS-R-GB"/>
                <a:ea typeface="FZQingKeBenYueSongS-R-GB"/>
                <a:cs typeface="FZQingKeBenYueSongS-R-GB"/>
                <a:sym typeface="FZQingKeBenYueSongS-R-GB"/>
              </a:defRPr>
            </a:pPr>
            <a:r>
              <a:rPr lang="zh-CN" altLang="en-US" dirty="0">
                <a:solidFill>
                  <a:schemeClr val="accent5">
                    <a:lumMod val="75000"/>
                  </a:schemeClr>
                </a:solidFill>
              </a:rPr>
              <a:t>帝国理工数据科学在线暑期学校</a:t>
            </a:r>
            <a:r>
              <a:rPr lang="en-GB" altLang="zh-CN" dirty="0">
                <a:solidFill>
                  <a:schemeClr val="accent5">
                    <a:lumMod val="75000"/>
                  </a:schemeClr>
                </a:solidFill>
              </a:rPr>
              <a:t>-</a:t>
            </a:r>
            <a:r>
              <a:rPr lang="zh-CN" altLang="en-US" dirty="0">
                <a:solidFill>
                  <a:schemeClr val="accent5">
                    <a:lumMod val="75000"/>
                  </a:schemeClr>
                </a:solidFill>
              </a:rPr>
              <a:t>课程安排（需要编程基础）</a:t>
            </a:r>
          </a:p>
        </p:txBody>
      </p:sp>
      <p:sp>
        <p:nvSpPr>
          <p:cNvPr id="14" name="TextBox 8"/>
          <p:cNvSpPr txBox="1"/>
          <p:nvPr/>
        </p:nvSpPr>
        <p:spPr>
          <a:xfrm>
            <a:off x="11472747" y="6323274"/>
            <a:ext cx="196527"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600">
                <a:solidFill>
                  <a:srgbClr val="FFFFFF"/>
                </a:solidFill>
                <a:latin typeface="Avenir Light"/>
                <a:ea typeface="Avenir Light"/>
                <a:cs typeface="Avenir Light"/>
                <a:sym typeface="Avenir Light"/>
              </a:defRPr>
            </a:lvl1pPr>
          </a:lstStyle>
          <a:p>
            <a:r>
              <a:rPr lang="en-US" altLang="zh-CN" dirty="0">
                <a:solidFill>
                  <a:schemeClr val="bg1"/>
                </a:solidFill>
              </a:rPr>
              <a:t>4</a:t>
            </a:r>
            <a:endParaRPr dirty="0"/>
          </a:p>
        </p:txBody>
      </p:sp>
      <p:pic>
        <p:nvPicPr>
          <p:cNvPr id="4" name="Picture 3">
            <a:extLst>
              <a:ext uri="{FF2B5EF4-FFF2-40B4-BE49-F238E27FC236}">
                <a16:creationId xmlns:a16="http://schemas.microsoft.com/office/drawing/2014/main" id="{7B74B250-41F2-4C29-807C-5A137F8DA911}"/>
              </a:ext>
            </a:extLst>
          </p:cNvPr>
          <p:cNvPicPr>
            <a:picLocks noChangeAspect="1"/>
          </p:cNvPicPr>
          <p:nvPr/>
        </p:nvPicPr>
        <p:blipFill rotWithShape="1">
          <a:blip r:embed="rId5"/>
          <a:srcRect l="11544" t="10091" r="27942" b="13945"/>
          <a:stretch/>
        </p:blipFill>
        <p:spPr>
          <a:xfrm>
            <a:off x="739409" y="1378673"/>
            <a:ext cx="4738379" cy="5505205"/>
          </a:xfrm>
          <a:prstGeom prst="rect">
            <a:avLst/>
          </a:prstGeom>
        </p:spPr>
      </p:pic>
      <p:pic>
        <p:nvPicPr>
          <p:cNvPr id="6" name="Picture 5">
            <a:extLst>
              <a:ext uri="{FF2B5EF4-FFF2-40B4-BE49-F238E27FC236}">
                <a16:creationId xmlns:a16="http://schemas.microsoft.com/office/drawing/2014/main" id="{E9B9CEDF-A51A-48CC-BE5B-DD2003D827C1}"/>
              </a:ext>
            </a:extLst>
          </p:cNvPr>
          <p:cNvPicPr>
            <a:picLocks noChangeAspect="1"/>
          </p:cNvPicPr>
          <p:nvPr/>
        </p:nvPicPr>
        <p:blipFill rotWithShape="1">
          <a:blip r:embed="rId6"/>
          <a:srcRect l="11729" t="13784" r="28436" b="10651"/>
          <a:stretch/>
        </p:blipFill>
        <p:spPr>
          <a:xfrm>
            <a:off x="6335353" y="1378673"/>
            <a:ext cx="4687781" cy="5479327"/>
          </a:xfrm>
          <a:prstGeom prst="rect">
            <a:avLst/>
          </a:prstGeom>
        </p:spPr>
      </p:pic>
    </p:spTree>
    <p:extLst>
      <p:ext uri="{BB962C8B-B14F-4D97-AF65-F5344CB8AC3E}">
        <p14:creationId xmlns:p14="http://schemas.microsoft.com/office/powerpoint/2010/main" val="320432674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
            <a:extLst>
              <a:ext uri="{FF2B5EF4-FFF2-40B4-BE49-F238E27FC236}">
                <a16:creationId xmlns:a16="http://schemas.microsoft.com/office/drawing/2014/main" id="{C3BEFD2B-635D-4053-AF82-C5E499886C7D}"/>
              </a:ext>
            </a:extLst>
          </p:cNvPr>
          <p:cNvSpPr/>
          <p:nvPr/>
        </p:nvSpPr>
        <p:spPr>
          <a:xfrm>
            <a:off x="-1" y="1368109"/>
            <a:ext cx="12165433" cy="5489891"/>
          </a:xfrm>
          <a:prstGeom prst="rect">
            <a:avLst/>
          </a:prstGeom>
          <a:solidFill>
            <a:srgbClr val="2F559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HK"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1702" name="Object 1702"/>
          <p:cNvSpPr txBox="1"/>
          <p:nvPr/>
        </p:nvSpPr>
        <p:spPr>
          <a:xfrm>
            <a:off x="980351" y="919991"/>
            <a:ext cx="6630685" cy="273050"/>
          </a:xfrm>
          <a:prstGeom prst="rect">
            <a:avLst/>
          </a:prstGeom>
        </p:spPr>
        <p:txBody>
          <a:bodyPr vert="horz" rtlCol="0" anchor="t" anchorCtr="0">
            <a:noAutofit/>
          </a:bodyPr>
          <a:lstStyle/>
          <a:p>
            <a:pPr algn="l">
              <a:lnSpc>
                <a:spcPct val="100000"/>
              </a:lnSpc>
            </a:pPr>
            <a:r>
              <a:rPr lang="en-GB" altLang="zh-CN" dirty="0">
                <a:solidFill>
                  <a:srgbClr val="999999"/>
                </a:solidFill>
                <a:latin typeface="OPPOSans-M"/>
                <a:ea typeface="OPPOSans-M"/>
              </a:rPr>
              <a:t>DATA SCIENCE INSTITUTE, IMPERIAL COLLEGE LONDON</a:t>
            </a:r>
            <a:r>
              <a:rPr lang="zh-CN" altLang="en-US" dirty="0">
                <a:solidFill>
                  <a:srgbClr val="999999"/>
                </a:solidFill>
                <a:latin typeface="OPPOSans-M"/>
                <a:ea typeface="OPPOSans-M"/>
              </a:rPr>
              <a:t> </a:t>
            </a:r>
            <a:endParaRPr lang="zh-CN" altLang="en-US" sz="900" dirty="0"/>
          </a:p>
        </p:txBody>
      </p:sp>
      <p:sp>
        <p:nvSpPr>
          <p:cNvPr id="1709" name="Object 1709"/>
          <p:cNvSpPr txBox="1"/>
          <p:nvPr/>
        </p:nvSpPr>
        <p:spPr>
          <a:xfrm>
            <a:off x="193466" y="1806411"/>
            <a:ext cx="7105406" cy="4157598"/>
          </a:xfrm>
          <a:prstGeom prst="rect">
            <a:avLst/>
          </a:prstGeom>
        </p:spPr>
        <p:txBody>
          <a:bodyPr vert="horz" rtlCol="0" anchor="t" anchorCtr="0">
            <a:noAutofit/>
          </a:bodyPr>
          <a:lstStyle/>
          <a:p>
            <a:pPr>
              <a:lnSpc>
                <a:spcPct val="133333"/>
              </a:lnSpc>
            </a:pPr>
            <a:endParaRPr lang="en-GB" altLang="zh-CN" sz="1400" spc="75" dirty="0">
              <a:solidFill>
                <a:srgbClr val="FFFFFF"/>
              </a:solidFill>
              <a:latin typeface="Microsoft YaHei UI Light" panose="020B0502040204020203" pitchFamily="34" charset="-122"/>
              <a:ea typeface="Microsoft YaHei UI Light" panose="020B0502040204020203" pitchFamily="34" charset="-122"/>
            </a:endParaRPr>
          </a:p>
        </p:txBody>
      </p:sp>
      <p:pic>
        <p:nvPicPr>
          <p:cNvPr id="7" name="Picture 6" descr="A picture containing drawing&#10;&#10;Description automatically generated">
            <a:extLst>
              <a:ext uri="{FF2B5EF4-FFF2-40B4-BE49-F238E27FC236}">
                <a16:creationId xmlns:a16="http://schemas.microsoft.com/office/drawing/2014/main" id="{1E6DF278-AB42-4B4F-9377-77EE4E5C1E11}"/>
              </a:ext>
            </a:extLst>
          </p:cNvPr>
          <p:cNvPicPr>
            <a:picLocks noChangeAspect="1"/>
          </p:cNvPicPr>
          <p:nvPr/>
        </p:nvPicPr>
        <p:blipFill>
          <a:blip r:embed="rId3"/>
          <a:stretch>
            <a:fillRect/>
          </a:stretch>
        </p:blipFill>
        <p:spPr>
          <a:xfrm>
            <a:off x="8961201" y="876416"/>
            <a:ext cx="2758440" cy="377190"/>
          </a:xfrm>
          <a:prstGeom prst="rect">
            <a:avLst/>
          </a:prstGeom>
        </p:spPr>
      </p:pic>
      <p:pic>
        <p:nvPicPr>
          <p:cNvPr id="12" name="image 204">
            <a:extLst>
              <a:ext uri="{FF2B5EF4-FFF2-40B4-BE49-F238E27FC236}">
                <a16:creationId xmlns:a16="http://schemas.microsoft.com/office/drawing/2014/main" id="{4A64DBE5-D55B-4111-AE5C-7B24D33C71F3}"/>
              </a:ext>
            </a:extLst>
          </p:cNvPr>
          <p:cNvPicPr>
            <a:picLocks noChangeAspect="1"/>
          </p:cNvPicPr>
          <p:nvPr/>
        </p:nvPicPr>
        <p:blipFill rotWithShape="1">
          <a:blip r:embed="rId4"/>
          <a:srcRect l="414" t="100878" r="63417" b="-145598"/>
          <a:stretch/>
        </p:blipFill>
        <p:spPr>
          <a:xfrm rot="5400000">
            <a:off x="441667" y="734164"/>
            <a:ext cx="756621" cy="161136"/>
          </a:xfrm>
          <a:prstGeom prst="rect">
            <a:avLst/>
          </a:prstGeom>
          <a:solidFill>
            <a:srgbClr val="2F5597"/>
          </a:solidFill>
          <a:ln>
            <a:noFill/>
          </a:ln>
        </p:spPr>
      </p:pic>
      <p:sp>
        <p:nvSpPr>
          <p:cNvPr id="13" name="TextBox 1"/>
          <p:cNvSpPr txBox="1"/>
          <p:nvPr/>
        </p:nvSpPr>
        <p:spPr>
          <a:xfrm>
            <a:off x="973424" y="382150"/>
            <a:ext cx="11366782"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200">
                <a:solidFill>
                  <a:srgbClr val="2F5597"/>
                </a:solidFill>
                <a:latin typeface="FZQingKeBenYueSongS-R-GB"/>
                <a:ea typeface="FZQingKeBenYueSongS-R-GB"/>
                <a:cs typeface="FZQingKeBenYueSongS-R-GB"/>
                <a:sym typeface="FZQingKeBenYueSongS-R-GB"/>
              </a:defRPr>
            </a:pPr>
            <a:r>
              <a:rPr lang="zh-CN" altLang="en-US" dirty="0">
                <a:solidFill>
                  <a:schemeClr val="accent5">
                    <a:lumMod val="75000"/>
                  </a:schemeClr>
                </a:solidFill>
              </a:rPr>
              <a:t>帝国理工数据医疗创新暑期学校</a:t>
            </a:r>
            <a:r>
              <a:rPr lang="en-GB" altLang="zh-CN" dirty="0">
                <a:solidFill>
                  <a:schemeClr val="accent5">
                    <a:lumMod val="75000"/>
                  </a:schemeClr>
                </a:solidFill>
              </a:rPr>
              <a:t>-</a:t>
            </a:r>
            <a:r>
              <a:rPr lang="zh-CN" altLang="en-US" dirty="0">
                <a:solidFill>
                  <a:schemeClr val="accent5">
                    <a:lumMod val="75000"/>
                  </a:schemeClr>
                </a:solidFill>
              </a:rPr>
              <a:t>课程安排（无需编程基础）</a:t>
            </a:r>
          </a:p>
        </p:txBody>
      </p:sp>
      <p:sp>
        <p:nvSpPr>
          <p:cNvPr id="14" name="TextBox 8"/>
          <p:cNvSpPr txBox="1"/>
          <p:nvPr/>
        </p:nvSpPr>
        <p:spPr>
          <a:xfrm>
            <a:off x="11472747" y="6323274"/>
            <a:ext cx="196527"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600">
                <a:solidFill>
                  <a:srgbClr val="FFFFFF"/>
                </a:solidFill>
                <a:latin typeface="Avenir Light"/>
                <a:ea typeface="Avenir Light"/>
                <a:cs typeface="Avenir Light"/>
                <a:sym typeface="Avenir Light"/>
              </a:defRPr>
            </a:lvl1pPr>
          </a:lstStyle>
          <a:p>
            <a:r>
              <a:rPr lang="en-US" altLang="zh-CN" dirty="0">
                <a:solidFill>
                  <a:schemeClr val="bg1"/>
                </a:solidFill>
              </a:rPr>
              <a:t>4</a:t>
            </a:r>
            <a:endParaRPr dirty="0"/>
          </a:p>
        </p:txBody>
      </p:sp>
      <p:pic>
        <p:nvPicPr>
          <p:cNvPr id="3" name="Picture 2">
            <a:extLst>
              <a:ext uri="{FF2B5EF4-FFF2-40B4-BE49-F238E27FC236}">
                <a16:creationId xmlns:a16="http://schemas.microsoft.com/office/drawing/2014/main" id="{7B7B2693-2149-4742-B754-BE176C8C492E}"/>
              </a:ext>
            </a:extLst>
          </p:cNvPr>
          <p:cNvPicPr>
            <a:picLocks noChangeAspect="1"/>
          </p:cNvPicPr>
          <p:nvPr/>
        </p:nvPicPr>
        <p:blipFill rotWithShape="1">
          <a:blip r:embed="rId5"/>
          <a:srcRect l="27592" t="14770" r="37517" b="10629"/>
          <a:stretch/>
        </p:blipFill>
        <p:spPr>
          <a:xfrm>
            <a:off x="739409" y="1352043"/>
            <a:ext cx="4700852" cy="5493449"/>
          </a:xfrm>
          <a:prstGeom prst="rect">
            <a:avLst/>
          </a:prstGeom>
        </p:spPr>
      </p:pic>
      <p:pic>
        <p:nvPicPr>
          <p:cNvPr id="16" name="Picture 15">
            <a:extLst>
              <a:ext uri="{FF2B5EF4-FFF2-40B4-BE49-F238E27FC236}">
                <a16:creationId xmlns:a16="http://schemas.microsoft.com/office/drawing/2014/main" id="{3708820E-1D41-4C15-A5DD-20BC109EFF0C}"/>
              </a:ext>
            </a:extLst>
          </p:cNvPr>
          <p:cNvPicPr>
            <a:picLocks noChangeAspect="1"/>
          </p:cNvPicPr>
          <p:nvPr/>
        </p:nvPicPr>
        <p:blipFill rotWithShape="1">
          <a:blip r:embed="rId6"/>
          <a:srcRect l="22947" t="13294" r="32604" b="5341"/>
          <a:stretch/>
        </p:blipFill>
        <p:spPr>
          <a:xfrm>
            <a:off x="6124319" y="1368109"/>
            <a:ext cx="5474641" cy="5477383"/>
          </a:xfrm>
          <a:prstGeom prst="rect">
            <a:avLst/>
          </a:prstGeom>
        </p:spPr>
      </p:pic>
    </p:spTree>
    <p:extLst>
      <p:ext uri="{BB962C8B-B14F-4D97-AF65-F5344CB8AC3E}">
        <p14:creationId xmlns:p14="http://schemas.microsoft.com/office/powerpoint/2010/main" val="342184980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FA650-E27B-4956-A615-13EB6AE5169B}"/>
              </a:ext>
            </a:extLst>
          </p:cNvPr>
          <p:cNvSpPr>
            <a:spLocks noGrp="1"/>
          </p:cNvSpPr>
          <p:nvPr>
            <p:ph type="title"/>
          </p:nvPr>
        </p:nvSpPr>
        <p:spPr>
          <a:xfrm>
            <a:off x="3110593" y="2547916"/>
            <a:ext cx="8351361" cy="2362377"/>
          </a:xfrm>
        </p:spPr>
        <p:txBody>
          <a:bodyPr>
            <a:normAutofit fontScale="90000"/>
          </a:bodyPr>
          <a:lstStyle/>
          <a:p>
            <a:r>
              <a:rPr lang="zh-CN" altLang="en-US" sz="2700" b="1" dirty="0">
                <a:solidFill>
                  <a:srgbClr val="0070C0"/>
                </a:solidFill>
                <a:effectLst/>
                <a:latin typeface="宋体" panose="02010600030101010101" pitchFamily="2" charset="-122"/>
                <a:ea typeface="宋体" panose="02010600030101010101" pitchFamily="2" charset="-122"/>
                <a:cs typeface="Arial" panose="020B0604020202020204" pitchFamily="34" charset="0"/>
              </a:rPr>
              <a:t>帝国理工“数据科学”在线暑期学校</a:t>
            </a:r>
            <a:br>
              <a:rPr lang="en-GB" altLang="zh-CN" sz="2000" b="1" dirty="0">
                <a:solidFill>
                  <a:srgbClr val="000000"/>
                </a:solidFill>
                <a:effectLst/>
                <a:latin typeface="宋体" panose="02010600030101010101" pitchFamily="2" charset="-122"/>
                <a:ea typeface="宋体" panose="02010600030101010101" pitchFamily="2" charset="-122"/>
                <a:cs typeface="Arial" panose="020B0604020202020204" pitchFamily="34" charset="0"/>
              </a:rPr>
            </a:br>
            <a:r>
              <a:rPr lang="zh-CN" sz="2000" b="1" dirty="0">
                <a:solidFill>
                  <a:srgbClr val="000000"/>
                </a:solidFill>
                <a:effectLst/>
                <a:latin typeface="宋体" panose="02010600030101010101" pitchFamily="2" charset="-122"/>
                <a:ea typeface="宋体" panose="02010600030101010101" pitchFamily="2" charset="-122"/>
                <a:cs typeface="Arial" panose="020B0604020202020204" pitchFamily="34" charset="0"/>
              </a:rPr>
              <a:t>全套英文申请材料：</a:t>
            </a:r>
            <a:br>
              <a:rPr lang="en-GB" altLang="zh-CN" sz="2000" dirty="0">
                <a:solidFill>
                  <a:srgbClr val="000000"/>
                </a:solidFill>
                <a:effectLst/>
                <a:latin typeface="宋体" panose="02010600030101010101" pitchFamily="2" charset="-122"/>
                <a:ea typeface="宋体" panose="02010600030101010101" pitchFamily="2" charset="-122"/>
                <a:cs typeface="Arial" panose="020B0604020202020204" pitchFamily="34" charset="0"/>
              </a:rPr>
            </a:br>
            <a:r>
              <a:rPr lang="zh-CN" sz="16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申请表</a:t>
            </a:r>
            <a:br>
              <a:rPr lang="en-GB" altLang="zh-CN" sz="1600" dirty="0">
                <a:solidFill>
                  <a:srgbClr val="000000"/>
                </a:solidFill>
                <a:latin typeface="宋体" panose="02010600030101010101" pitchFamily="2" charset="-122"/>
                <a:ea typeface="宋体" panose="02010600030101010101" pitchFamily="2" charset="-122"/>
                <a:cs typeface="Arial" panose="020B0604020202020204" pitchFamily="34" charset="0"/>
              </a:rPr>
            </a:br>
            <a:r>
              <a:rPr lang="zh-CN" sz="16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英文个人陈述（</a:t>
            </a:r>
            <a:r>
              <a:rPr lang="en-US" sz="16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500</a:t>
            </a:r>
            <a:r>
              <a:rPr lang="zh-CN" sz="16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字左右</a:t>
            </a:r>
            <a:r>
              <a:rPr lang="zh-CN" altLang="en-US" sz="16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，申请奖学金的学生需提交</a:t>
            </a:r>
            <a:r>
              <a:rPr lang="zh-CN" sz="16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a:t>
            </a:r>
            <a:br>
              <a:rPr lang="en-GB" altLang="zh-CN" sz="1600" dirty="0">
                <a:solidFill>
                  <a:srgbClr val="000000"/>
                </a:solidFill>
                <a:effectLst/>
                <a:latin typeface="宋体" panose="02010600030101010101" pitchFamily="2" charset="-122"/>
                <a:ea typeface="宋体" panose="02010600030101010101" pitchFamily="2" charset="-122"/>
                <a:cs typeface="Arial" panose="020B0604020202020204" pitchFamily="34" charset="0"/>
              </a:rPr>
            </a:br>
            <a:r>
              <a:rPr lang="zh-CN" sz="16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个人成绩单</a:t>
            </a:r>
            <a:br>
              <a:rPr lang="en-GB" altLang="zh-CN" sz="1600" dirty="0">
                <a:solidFill>
                  <a:srgbClr val="000000"/>
                </a:solidFill>
                <a:effectLst/>
                <a:latin typeface="宋体" panose="02010600030101010101" pitchFamily="2" charset="-122"/>
                <a:ea typeface="宋体" panose="02010600030101010101" pitchFamily="2" charset="-122"/>
                <a:cs typeface="Arial" panose="020B0604020202020204" pitchFamily="34" charset="0"/>
              </a:rPr>
            </a:br>
            <a:r>
              <a:rPr lang="zh-CN" sz="16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英语成绩证明</a:t>
            </a:r>
            <a:br>
              <a:rPr lang="en-GB" altLang="zh-CN" sz="2000" dirty="0">
                <a:solidFill>
                  <a:srgbClr val="000000"/>
                </a:solidFill>
                <a:effectLst/>
                <a:latin typeface="宋体" panose="02010600030101010101" pitchFamily="2" charset="-122"/>
                <a:ea typeface="宋体" panose="02010600030101010101" pitchFamily="2" charset="-122"/>
                <a:cs typeface="Arial" panose="020B0604020202020204" pitchFamily="34" charset="0"/>
              </a:rPr>
            </a:br>
            <a:br>
              <a:rPr lang="en-US" altLang="zh-CN" sz="2000" dirty="0">
                <a:solidFill>
                  <a:srgbClr val="000000"/>
                </a:solidFill>
                <a:latin typeface="宋体" panose="02010600030101010101" pitchFamily="2" charset="-122"/>
                <a:ea typeface="宋体" panose="02010600030101010101" pitchFamily="2" charset="-122"/>
                <a:cs typeface="Arial" panose="020B0604020202020204" pitchFamily="34" charset="0"/>
              </a:rPr>
            </a:br>
            <a:r>
              <a:rPr lang="zh-CN" altLang="en-US" sz="2000" b="1" dirty="0">
                <a:solidFill>
                  <a:srgbClr val="000000"/>
                </a:solidFill>
                <a:latin typeface="宋体" panose="02010600030101010101" pitchFamily="2" charset="-122"/>
                <a:ea typeface="宋体" panose="02010600030101010101" pitchFamily="2" charset="-122"/>
                <a:cs typeface="Arial" panose="020B0604020202020204" pitchFamily="34" charset="0"/>
              </a:rPr>
              <a:t>报名截止日期：</a:t>
            </a:r>
            <a:r>
              <a:rPr lang="en-GB" altLang="zh-CN" sz="1600" dirty="0">
                <a:latin typeface="宋体" panose="02010600030101010101" pitchFamily="2" charset="-122"/>
                <a:ea typeface="宋体" panose="02010600030101010101" pitchFamily="2" charset="-122"/>
                <a:cs typeface="Arial" panose="020B0604020202020204" pitchFamily="34" charset="0"/>
              </a:rPr>
              <a:t>2022</a:t>
            </a:r>
            <a:r>
              <a:rPr lang="zh-CN" altLang="en-US" sz="1600" dirty="0">
                <a:latin typeface="宋体" panose="02010600030101010101" pitchFamily="2" charset="-122"/>
                <a:ea typeface="宋体" panose="02010600030101010101" pitchFamily="2" charset="-122"/>
                <a:cs typeface="Arial" panose="020B0604020202020204" pitchFamily="34" charset="0"/>
              </a:rPr>
              <a:t>年</a:t>
            </a:r>
            <a:r>
              <a:rPr lang="en-GB" altLang="zh-CN" sz="1600" dirty="0">
                <a:latin typeface="宋体" panose="02010600030101010101" pitchFamily="2" charset="-122"/>
                <a:ea typeface="宋体" panose="02010600030101010101" pitchFamily="2" charset="-122"/>
                <a:cs typeface="Arial" panose="020B0604020202020204" pitchFamily="34" charset="0"/>
              </a:rPr>
              <a:t>6</a:t>
            </a:r>
            <a:r>
              <a:rPr lang="zh-CN" altLang="en-US" sz="1600" dirty="0">
                <a:latin typeface="宋体" panose="02010600030101010101" pitchFamily="2" charset="-122"/>
                <a:ea typeface="宋体" panose="02010600030101010101" pitchFamily="2" charset="-122"/>
                <a:cs typeface="Arial" panose="020B0604020202020204" pitchFamily="34" charset="0"/>
              </a:rPr>
              <a:t>月</a:t>
            </a:r>
            <a:r>
              <a:rPr lang="en-GB" altLang="zh-CN" sz="1600" dirty="0">
                <a:latin typeface="宋体" panose="02010600030101010101" pitchFamily="2" charset="-122"/>
                <a:ea typeface="宋体" panose="02010600030101010101" pitchFamily="2" charset="-122"/>
                <a:cs typeface="Arial" panose="020B0604020202020204" pitchFamily="34" charset="0"/>
              </a:rPr>
              <a:t>24</a:t>
            </a:r>
            <a:r>
              <a:rPr lang="zh-CN" altLang="en-US" sz="1600" dirty="0">
                <a:latin typeface="宋体" panose="02010600030101010101" pitchFamily="2" charset="-122"/>
                <a:ea typeface="宋体" panose="02010600030101010101" pitchFamily="2" charset="-122"/>
                <a:cs typeface="Arial" panose="020B0604020202020204" pitchFamily="34" charset="0"/>
              </a:rPr>
              <a:t>日</a:t>
            </a:r>
            <a:r>
              <a:rPr lang="en-US" altLang="zh-CN" sz="1600" dirty="0">
                <a:latin typeface="宋体" panose="02010600030101010101" pitchFamily="2" charset="-122"/>
                <a:ea typeface="宋体" panose="02010600030101010101" pitchFamily="2" charset="-122"/>
                <a:cs typeface="Arial" panose="020B0604020202020204" pitchFamily="34" charset="0"/>
              </a:rPr>
              <a:t> </a:t>
            </a:r>
            <a:br>
              <a:rPr lang="en-US" altLang="zh-CN" sz="2000" dirty="0">
                <a:solidFill>
                  <a:srgbClr val="000000"/>
                </a:solidFill>
                <a:latin typeface="宋体" panose="02010600030101010101" pitchFamily="2" charset="-122"/>
                <a:ea typeface="宋体" panose="02010600030101010101" pitchFamily="2" charset="-122"/>
                <a:cs typeface="Arial" panose="020B0604020202020204" pitchFamily="34" charset="0"/>
              </a:rPr>
            </a:br>
            <a:br>
              <a:rPr lang="en-US" altLang="zh-CN" sz="2000" dirty="0">
                <a:solidFill>
                  <a:srgbClr val="000000"/>
                </a:solidFill>
                <a:latin typeface="宋体" panose="02010600030101010101" pitchFamily="2" charset="-122"/>
                <a:ea typeface="宋体" panose="02010600030101010101" pitchFamily="2" charset="-122"/>
                <a:cs typeface="Arial" panose="020B0604020202020204" pitchFamily="34" charset="0"/>
              </a:rPr>
            </a:br>
            <a:r>
              <a:rPr lang="zh-CN" altLang="en-US" sz="2000" b="1" dirty="0">
                <a:solidFill>
                  <a:srgbClr val="000000"/>
                </a:solidFill>
                <a:latin typeface="宋体" panose="02010600030101010101" pitchFamily="2" charset="-122"/>
                <a:ea typeface="宋体" panose="02010600030101010101" pitchFamily="2" charset="-122"/>
                <a:cs typeface="Arial" panose="020B0604020202020204" pitchFamily="34" charset="0"/>
              </a:rPr>
              <a:t>报名方式：</a:t>
            </a:r>
            <a:r>
              <a:rPr lang="zh-CN" altLang="en-US" sz="1600" dirty="0">
                <a:latin typeface="宋体" panose="02010600030101010101" pitchFamily="2" charset="-122"/>
                <a:ea typeface="宋体" panose="02010600030101010101" pitchFamily="2" charset="-122"/>
                <a:cs typeface="Arial" panose="020B0604020202020204" pitchFamily="34" charset="0"/>
              </a:rPr>
              <a:t>联系贵校国际处或者学院负责老师统一报名。</a:t>
            </a:r>
            <a:br>
              <a:rPr lang="en-GB" altLang="zh-CN" sz="2000" dirty="0">
                <a:solidFill>
                  <a:srgbClr val="000000"/>
                </a:solidFill>
                <a:effectLst/>
                <a:latin typeface="宋体" panose="02010600030101010101" pitchFamily="2" charset="-122"/>
                <a:ea typeface="宋体" panose="02010600030101010101" pitchFamily="2" charset="-122"/>
                <a:cs typeface="Arial" panose="020B0604020202020204" pitchFamily="34" charset="0"/>
              </a:rPr>
            </a:br>
            <a:br>
              <a:rPr lang="en-GB" altLang="zh-CN" sz="2000" dirty="0">
                <a:solidFill>
                  <a:srgbClr val="000000"/>
                </a:solidFill>
                <a:effectLst/>
                <a:latin typeface="宋体" panose="02010600030101010101" pitchFamily="2" charset="-122"/>
                <a:ea typeface="宋体" panose="02010600030101010101" pitchFamily="2" charset="-122"/>
                <a:cs typeface="Arial" panose="020B0604020202020204" pitchFamily="34" charset="0"/>
              </a:rPr>
            </a:br>
            <a:r>
              <a:rPr lang="zh-CN" altLang="en-US" sz="2000" b="1" dirty="0">
                <a:latin typeface="宋体" panose="02010600030101010101" pitchFamily="2" charset="-122"/>
                <a:ea typeface="宋体" panose="02010600030101010101" pitchFamily="2" charset="-122"/>
                <a:cs typeface="Arial" panose="020B0604020202020204" pitchFamily="34" charset="0"/>
              </a:rPr>
              <a:t>项目时间：</a:t>
            </a:r>
            <a:r>
              <a:rPr lang="zh-CN" altLang="en-US" sz="1600" dirty="0">
                <a:latin typeface="宋体" panose="02010600030101010101" pitchFamily="2" charset="-122"/>
                <a:ea typeface="宋体" panose="02010600030101010101" pitchFamily="2" charset="-122"/>
                <a:cs typeface="Arial" panose="020B0604020202020204" pitchFamily="34" charset="0"/>
              </a:rPr>
              <a:t>数据科学暑期课程（需要编程基础）： </a:t>
            </a:r>
            <a:r>
              <a:rPr lang="en-GB" altLang="zh-CN" sz="1600" dirty="0">
                <a:latin typeface="宋体" panose="02010600030101010101" pitchFamily="2" charset="-122"/>
                <a:ea typeface="宋体" panose="02010600030101010101" pitchFamily="2" charset="-122"/>
                <a:cs typeface="Arial" panose="020B0604020202020204" pitchFamily="34" charset="0"/>
              </a:rPr>
              <a:t>2022</a:t>
            </a:r>
            <a:r>
              <a:rPr lang="zh-CN" altLang="en-US" sz="1600" dirty="0">
                <a:latin typeface="宋体" panose="02010600030101010101" pitchFamily="2" charset="-122"/>
                <a:ea typeface="宋体" panose="02010600030101010101" pitchFamily="2" charset="-122"/>
                <a:cs typeface="Arial" panose="020B0604020202020204" pitchFamily="34" charset="0"/>
              </a:rPr>
              <a:t>年</a:t>
            </a:r>
            <a:r>
              <a:rPr lang="en-US" altLang="zh-CN" sz="1600" dirty="0">
                <a:latin typeface="宋体" panose="02010600030101010101" pitchFamily="2" charset="-122"/>
                <a:ea typeface="宋体" panose="02010600030101010101" pitchFamily="2" charset="-122"/>
                <a:cs typeface="Arial" panose="020B0604020202020204" pitchFamily="34" charset="0"/>
              </a:rPr>
              <a:t>7</a:t>
            </a:r>
            <a:r>
              <a:rPr lang="zh-CN" altLang="en-US" sz="1600" dirty="0">
                <a:latin typeface="宋体" panose="02010600030101010101" pitchFamily="2" charset="-122"/>
                <a:ea typeface="宋体" panose="02010600030101010101" pitchFamily="2" charset="-122"/>
                <a:cs typeface="Arial" panose="020B0604020202020204" pitchFamily="34" charset="0"/>
              </a:rPr>
              <a:t>月</a:t>
            </a:r>
            <a:r>
              <a:rPr lang="en-US" altLang="zh-CN" sz="1600" dirty="0">
                <a:latin typeface="宋体" panose="02010600030101010101" pitchFamily="2" charset="-122"/>
                <a:ea typeface="宋体" panose="02010600030101010101" pitchFamily="2" charset="-122"/>
                <a:cs typeface="Arial" panose="020B0604020202020204" pitchFamily="34" charset="0"/>
              </a:rPr>
              <a:t>23</a:t>
            </a:r>
            <a:r>
              <a:rPr lang="zh-CN" altLang="en-US" sz="1600" dirty="0">
                <a:latin typeface="宋体" panose="02010600030101010101" pitchFamily="2" charset="-122"/>
                <a:ea typeface="宋体" panose="02010600030101010101" pitchFamily="2" charset="-122"/>
                <a:cs typeface="Arial" panose="020B0604020202020204" pitchFamily="34" charset="0"/>
              </a:rPr>
              <a:t>日</a:t>
            </a:r>
            <a:r>
              <a:rPr lang="en-US" altLang="zh-CN" sz="1600" dirty="0">
                <a:latin typeface="宋体" panose="02010600030101010101" pitchFamily="2" charset="-122"/>
                <a:ea typeface="宋体" panose="02010600030101010101" pitchFamily="2" charset="-122"/>
                <a:cs typeface="Arial" panose="020B0604020202020204" pitchFamily="34" charset="0"/>
              </a:rPr>
              <a:t>-8</a:t>
            </a:r>
            <a:r>
              <a:rPr lang="zh-CN" altLang="en-US" sz="1600" dirty="0">
                <a:latin typeface="宋体" panose="02010600030101010101" pitchFamily="2" charset="-122"/>
                <a:ea typeface="宋体" panose="02010600030101010101" pitchFamily="2" charset="-122"/>
                <a:cs typeface="Arial" panose="020B0604020202020204" pitchFamily="34" charset="0"/>
              </a:rPr>
              <a:t>月</a:t>
            </a:r>
            <a:r>
              <a:rPr lang="en-US" altLang="zh-CN" sz="1600" dirty="0">
                <a:latin typeface="宋体" panose="02010600030101010101" pitchFamily="2" charset="-122"/>
                <a:ea typeface="宋体" panose="02010600030101010101" pitchFamily="2" charset="-122"/>
                <a:cs typeface="Arial" panose="020B0604020202020204" pitchFamily="34" charset="0"/>
              </a:rPr>
              <a:t>12</a:t>
            </a:r>
            <a:r>
              <a:rPr lang="zh-CN" altLang="en-US" sz="1600" dirty="0">
                <a:latin typeface="宋体" panose="02010600030101010101" pitchFamily="2" charset="-122"/>
                <a:ea typeface="宋体" panose="02010600030101010101" pitchFamily="2" charset="-122"/>
                <a:cs typeface="Arial" panose="020B0604020202020204" pitchFamily="34" charset="0"/>
              </a:rPr>
              <a:t>日</a:t>
            </a:r>
            <a:br>
              <a:rPr lang="zh-CN" altLang="en-US" sz="1600" dirty="0">
                <a:latin typeface="宋体" panose="02010600030101010101" pitchFamily="2" charset="-122"/>
                <a:ea typeface="宋体" panose="02010600030101010101" pitchFamily="2" charset="-122"/>
                <a:cs typeface="Arial" panose="020B0604020202020204" pitchFamily="34" charset="0"/>
              </a:rPr>
            </a:br>
            <a:br>
              <a:rPr lang="en-GB" altLang="zh-CN" sz="2000" dirty="0">
                <a:solidFill>
                  <a:srgbClr val="000000"/>
                </a:solidFill>
                <a:effectLst/>
                <a:latin typeface="宋体" panose="02010600030101010101" pitchFamily="2" charset="-122"/>
                <a:ea typeface="宋体" panose="02010600030101010101" pitchFamily="2" charset="-122"/>
                <a:cs typeface="Arial" panose="020B0604020202020204" pitchFamily="34" charset="0"/>
              </a:rPr>
            </a:br>
            <a:r>
              <a:rPr lang="zh-CN" altLang="en-US" sz="2000" b="1" dirty="0">
                <a:latin typeface="宋体" panose="02010600030101010101" pitchFamily="2" charset="-122"/>
                <a:ea typeface="宋体" panose="02010600030101010101" pitchFamily="2" charset="-122"/>
                <a:cs typeface="Arial" panose="020B0604020202020204" pitchFamily="34" charset="0"/>
              </a:rPr>
              <a:t>问题咨询：</a:t>
            </a:r>
            <a:br>
              <a:rPr lang="en-GB" altLang="zh-CN" sz="2000" b="1" dirty="0">
                <a:latin typeface="宋体" panose="02010600030101010101" pitchFamily="2" charset="-122"/>
                <a:ea typeface="宋体" panose="02010600030101010101" pitchFamily="2" charset="-122"/>
                <a:cs typeface="Arial" panose="020B0604020202020204" pitchFamily="34" charset="0"/>
              </a:rPr>
            </a:br>
            <a:r>
              <a:rPr lang="zh-CN" altLang="en-US" sz="1600" dirty="0">
                <a:latin typeface="宋体" panose="02010600030101010101" pitchFamily="2" charset="-122"/>
                <a:ea typeface="宋体" panose="02010600030101010101" pitchFamily="2" charset="-122"/>
                <a:cs typeface="Arial" panose="020B0604020202020204" pitchFamily="34" charset="0"/>
              </a:rPr>
              <a:t>项目联系邮箱：</a:t>
            </a:r>
            <a:r>
              <a:rPr lang="en-US" altLang="zh-CN" sz="1600" dirty="0">
                <a:latin typeface="宋体" panose="02010600030101010101" pitchFamily="2" charset="-122"/>
                <a:ea typeface="宋体" panose="02010600030101010101" pitchFamily="2" charset="-122"/>
                <a:cs typeface="Arial" panose="020B0604020202020204" pitchFamily="34" charset="0"/>
              </a:rPr>
              <a:t>icdsi.programme@gmail.com</a:t>
            </a:r>
            <a:br>
              <a:rPr lang="en-US" altLang="zh-CN" sz="1600" dirty="0">
                <a:latin typeface="宋体" panose="02010600030101010101" pitchFamily="2" charset="-122"/>
                <a:ea typeface="宋体" panose="02010600030101010101" pitchFamily="2" charset="-122"/>
                <a:cs typeface="Arial" panose="020B0604020202020204" pitchFamily="34" charset="0"/>
              </a:rPr>
            </a:br>
            <a:r>
              <a:rPr lang="zh-CN" altLang="en-US" sz="1600" dirty="0">
                <a:latin typeface="宋体" panose="02010600030101010101" pitchFamily="2" charset="-122"/>
                <a:ea typeface="宋体" panose="02010600030101010101" pitchFamily="2" charset="-122"/>
                <a:cs typeface="Arial" panose="020B0604020202020204" pitchFamily="34" charset="0"/>
              </a:rPr>
              <a:t>林老师：</a:t>
            </a:r>
            <a:r>
              <a:rPr lang="en-US" altLang="zh-CN" sz="1600" dirty="0">
                <a:latin typeface="宋体" panose="02010600030101010101" pitchFamily="2" charset="-122"/>
                <a:ea typeface="宋体" panose="02010600030101010101" pitchFamily="2" charset="-122"/>
                <a:cs typeface="Arial" panose="020B0604020202020204" pitchFamily="34" charset="0"/>
              </a:rPr>
              <a:t>+86 15900618130</a:t>
            </a:r>
            <a:br>
              <a:rPr lang="en-US" altLang="zh-CN" sz="1600" dirty="0">
                <a:latin typeface="宋体" panose="02010600030101010101" pitchFamily="2" charset="-122"/>
                <a:ea typeface="宋体" panose="02010600030101010101" pitchFamily="2" charset="-122"/>
                <a:cs typeface="Arial" panose="020B0604020202020204" pitchFamily="34" charset="0"/>
              </a:rPr>
            </a:br>
            <a:r>
              <a:rPr lang="zh-CN" altLang="en-US" sz="1600" dirty="0">
                <a:latin typeface="宋体" panose="02010600030101010101" pitchFamily="2" charset="-122"/>
                <a:ea typeface="宋体" panose="02010600030101010101" pitchFamily="2" charset="-122"/>
                <a:cs typeface="Arial" panose="020B0604020202020204" pitchFamily="34" charset="0"/>
              </a:rPr>
              <a:t>谷老师：</a:t>
            </a:r>
            <a:r>
              <a:rPr lang="en-US" altLang="zh-CN" sz="1600" dirty="0">
                <a:latin typeface="宋体" panose="02010600030101010101" pitchFamily="2" charset="-122"/>
                <a:ea typeface="宋体" panose="02010600030101010101" pitchFamily="2" charset="-122"/>
                <a:cs typeface="Arial" panose="020B0604020202020204" pitchFamily="34" charset="0"/>
              </a:rPr>
              <a:t>+86 18511679227</a:t>
            </a:r>
            <a:br>
              <a:rPr lang="en-US" altLang="zh-CN" sz="2000" dirty="0">
                <a:solidFill>
                  <a:srgbClr val="000000"/>
                </a:solidFill>
                <a:latin typeface="宋体" panose="02010600030101010101" pitchFamily="2" charset="-122"/>
                <a:ea typeface="宋体" panose="02010600030101010101" pitchFamily="2" charset="-122"/>
                <a:cs typeface="Arial" panose="020B0604020202020204" pitchFamily="34" charset="0"/>
              </a:rPr>
            </a:br>
            <a:br>
              <a:rPr lang="en-US" altLang="zh-CN" sz="2000" dirty="0">
                <a:solidFill>
                  <a:srgbClr val="000000"/>
                </a:solidFill>
                <a:latin typeface="宋体" panose="02010600030101010101" pitchFamily="2" charset="-122"/>
                <a:ea typeface="宋体" panose="02010600030101010101" pitchFamily="2" charset="-122"/>
                <a:cs typeface="Arial" panose="020B0604020202020204" pitchFamily="34" charset="0"/>
              </a:rPr>
            </a:br>
            <a:r>
              <a:rPr lang="zh-CN" altLang="en-US" sz="2000" b="1" dirty="0">
                <a:latin typeface="宋体" panose="02010600030101010101" pitchFamily="2" charset="-122"/>
                <a:ea typeface="宋体" panose="02010600030101010101" pitchFamily="2" charset="-122"/>
                <a:cs typeface="Arial" panose="020B0604020202020204" pitchFamily="34" charset="0"/>
              </a:rPr>
              <a:t>项目费用：</a:t>
            </a:r>
            <a:br>
              <a:rPr lang="en-GB" altLang="zh-CN" sz="1800" dirty="0">
                <a:effectLst/>
                <a:latin typeface="Calibri" panose="020F0502020204030204" pitchFamily="34" charset="0"/>
                <a:ea typeface="宋体 微软雅黑"/>
                <a:cs typeface="Calibri" panose="020F0502020204030204" pitchFamily="34" charset="0"/>
              </a:rPr>
            </a:br>
            <a:r>
              <a:rPr lang="en-US" sz="1600" dirty="0">
                <a:latin typeface="宋体" panose="02010600030101010101" pitchFamily="2" charset="-122"/>
                <a:ea typeface="宋体" panose="02010600030101010101" pitchFamily="2" charset="-122"/>
                <a:cs typeface="Arial" panose="020B0604020202020204" pitchFamily="34" charset="0"/>
              </a:rPr>
              <a:t>1850</a:t>
            </a:r>
            <a:r>
              <a:rPr lang="zh-CN" altLang="en-US" sz="1600" dirty="0">
                <a:latin typeface="宋体" panose="02010600030101010101" pitchFamily="2" charset="-122"/>
                <a:ea typeface="宋体" panose="02010600030101010101" pitchFamily="2" charset="-122"/>
                <a:cs typeface="Arial" panose="020B0604020202020204" pitchFamily="34" charset="0"/>
              </a:rPr>
              <a:t>英镑。帝国理工学院联合</a:t>
            </a:r>
            <a:r>
              <a:rPr lang="en-US" sz="1600" dirty="0">
                <a:latin typeface="宋体" panose="02010600030101010101" pitchFamily="2" charset="-122"/>
                <a:ea typeface="宋体" panose="02010600030101010101" pitchFamily="2" charset="-122"/>
                <a:cs typeface="Arial" panose="020B0604020202020204" pitchFamily="34" charset="0"/>
              </a:rPr>
              <a:t>Global University Online</a:t>
            </a:r>
            <a:r>
              <a:rPr lang="zh-CN" altLang="en-US" sz="1600" dirty="0">
                <a:latin typeface="宋体" panose="02010600030101010101" pitchFamily="2" charset="-122"/>
                <a:ea typeface="宋体" panose="02010600030101010101" pitchFamily="2" charset="-122"/>
                <a:cs typeface="Arial" panose="020B0604020202020204" pitchFamily="34" charset="0"/>
              </a:rPr>
              <a:t>为部分优秀学员提供奖学金席位，可获得最高</a:t>
            </a:r>
            <a:r>
              <a:rPr lang="en-US" sz="1600" dirty="0">
                <a:latin typeface="宋体" panose="02010600030101010101" pitchFamily="2" charset="-122"/>
                <a:ea typeface="宋体" panose="02010600030101010101" pitchFamily="2" charset="-122"/>
                <a:cs typeface="Arial" panose="020B0604020202020204" pitchFamily="34" charset="0"/>
              </a:rPr>
              <a:t>600</a:t>
            </a:r>
            <a:r>
              <a:rPr lang="zh-CN" altLang="en-US" sz="1600" dirty="0">
                <a:latin typeface="宋体" panose="02010600030101010101" pitchFamily="2" charset="-122"/>
                <a:ea typeface="宋体" panose="02010600030101010101" pitchFamily="2" charset="-122"/>
                <a:cs typeface="Arial" panose="020B0604020202020204" pitchFamily="34" charset="0"/>
              </a:rPr>
              <a:t>英镑学费减免。申请方式为：请于</a:t>
            </a:r>
            <a:r>
              <a:rPr lang="en-GB" altLang="zh-CN" sz="1600" dirty="0">
                <a:latin typeface="宋体" panose="02010600030101010101" pitchFamily="2" charset="-122"/>
                <a:ea typeface="宋体" panose="02010600030101010101" pitchFamily="2" charset="-122"/>
                <a:cs typeface="Arial" panose="020B0604020202020204" pitchFamily="34" charset="0"/>
              </a:rPr>
              <a:t>2022</a:t>
            </a:r>
            <a:r>
              <a:rPr lang="zh-CN" altLang="en-US" sz="1600" dirty="0">
                <a:latin typeface="宋体" panose="02010600030101010101" pitchFamily="2" charset="-122"/>
                <a:ea typeface="宋体" panose="02010600030101010101" pitchFamily="2" charset="-122"/>
                <a:cs typeface="Arial" panose="020B0604020202020204" pitchFamily="34" charset="0"/>
              </a:rPr>
              <a:t>年</a:t>
            </a:r>
            <a:r>
              <a:rPr lang="en-US" sz="1600" dirty="0">
                <a:latin typeface="宋体" panose="02010600030101010101" pitchFamily="2" charset="-122"/>
                <a:ea typeface="宋体" panose="02010600030101010101" pitchFamily="2" charset="-122"/>
                <a:cs typeface="Arial" panose="020B0604020202020204" pitchFamily="34" charset="0"/>
              </a:rPr>
              <a:t>5</a:t>
            </a:r>
            <a:r>
              <a:rPr lang="zh-CN" altLang="en-US" sz="1600" dirty="0">
                <a:latin typeface="宋体" panose="02010600030101010101" pitchFamily="2" charset="-122"/>
                <a:ea typeface="宋体" panose="02010600030101010101" pitchFamily="2" charset="-122"/>
                <a:cs typeface="Arial" panose="020B0604020202020204" pitchFamily="34" charset="0"/>
              </a:rPr>
              <a:t>月</a:t>
            </a:r>
            <a:r>
              <a:rPr lang="en-US" sz="1600" dirty="0">
                <a:latin typeface="宋体" panose="02010600030101010101" pitchFamily="2" charset="-122"/>
                <a:ea typeface="宋体" panose="02010600030101010101" pitchFamily="2" charset="-122"/>
                <a:cs typeface="Arial" panose="020B0604020202020204" pitchFamily="34" charset="0"/>
              </a:rPr>
              <a:t>1</a:t>
            </a:r>
            <a:r>
              <a:rPr lang="zh-CN" altLang="en-US" sz="1600" dirty="0">
                <a:latin typeface="宋体" panose="02010600030101010101" pitchFamily="2" charset="-122"/>
                <a:ea typeface="宋体" panose="02010600030101010101" pitchFamily="2" charset="-122"/>
                <a:cs typeface="Arial" panose="020B0604020202020204" pitchFamily="34" charset="0"/>
              </a:rPr>
              <a:t>日前将申请材料，包括英文个人陈述（</a:t>
            </a:r>
            <a:r>
              <a:rPr lang="en-US" sz="1600" dirty="0">
                <a:latin typeface="宋体" panose="02010600030101010101" pitchFamily="2" charset="-122"/>
                <a:ea typeface="宋体" panose="02010600030101010101" pitchFamily="2" charset="-122"/>
                <a:cs typeface="Arial" panose="020B0604020202020204" pitchFamily="34" charset="0"/>
              </a:rPr>
              <a:t>500</a:t>
            </a:r>
            <a:r>
              <a:rPr lang="zh-CN" altLang="en-US" sz="1600" dirty="0">
                <a:latin typeface="宋体" panose="02010600030101010101" pitchFamily="2" charset="-122"/>
                <a:ea typeface="宋体" panose="02010600030101010101" pitchFamily="2" charset="-122"/>
                <a:cs typeface="Arial" panose="020B0604020202020204" pitchFamily="34" charset="0"/>
              </a:rPr>
              <a:t>字左右）、个人简历、在校成绩单及英语成绩证明，邮件发送至</a:t>
            </a:r>
            <a:r>
              <a:rPr lang="en-US" sz="1600" dirty="0">
                <a:latin typeface="宋体" panose="02010600030101010101" pitchFamily="2" charset="-122"/>
                <a:ea typeface="宋体" panose="02010600030101010101" pitchFamily="2" charset="-122"/>
                <a:cs typeface="Arial" panose="020B0604020202020204" pitchFamily="34" charset="0"/>
              </a:rPr>
              <a:t>: </a:t>
            </a:r>
            <a:r>
              <a:rPr lang="en-US" sz="1600" dirty="0">
                <a:latin typeface="宋体" panose="02010600030101010101" pitchFamily="2" charset="-122"/>
                <a:ea typeface="宋体" panose="02010600030101010101" pitchFamily="2" charset="-122"/>
                <a:cs typeface="Arial" panose="020B0604020202020204" pitchFamily="34" charset="0"/>
                <a:hlinkClick r:id="rId2"/>
              </a:rPr>
              <a:t>scholarship@globaluniversityonline.or</a:t>
            </a:r>
            <a:r>
              <a:rPr lang="en-US" altLang="zh-CN" sz="1600" dirty="0">
                <a:latin typeface="宋体" panose="02010600030101010101" pitchFamily="2" charset="-122"/>
                <a:ea typeface="宋体" panose="02010600030101010101" pitchFamily="2" charset="-122"/>
                <a:cs typeface="Arial" panose="020B0604020202020204" pitchFamily="34" charset="0"/>
                <a:hlinkClick r:id="rId2"/>
              </a:rPr>
              <a:t>g</a:t>
            </a:r>
            <a:br>
              <a:rPr lang="en-US" altLang="zh-CN" sz="1600" dirty="0">
                <a:latin typeface="宋体" panose="02010600030101010101" pitchFamily="2" charset="-122"/>
                <a:ea typeface="宋体" panose="02010600030101010101" pitchFamily="2" charset="-122"/>
                <a:cs typeface="Arial" panose="020B0604020202020204" pitchFamily="34" charset="0"/>
              </a:rPr>
            </a:br>
            <a:br>
              <a:rPr lang="en-US" altLang="zh-CN" sz="1600" dirty="0">
                <a:latin typeface="宋体" panose="02010600030101010101" pitchFamily="2" charset="-122"/>
                <a:ea typeface="宋体" panose="02010600030101010101" pitchFamily="2" charset="-122"/>
                <a:cs typeface="Arial" panose="020B0604020202020204" pitchFamily="34" charset="0"/>
              </a:rPr>
            </a:br>
            <a:br>
              <a:rPr lang="en-US" altLang="zh-CN" sz="800" dirty="0">
                <a:solidFill>
                  <a:srgbClr val="000000"/>
                </a:solidFill>
                <a:latin typeface="宋体 微软雅黑"/>
                <a:ea typeface="宋体" panose="02010600030101010101" pitchFamily="2" charset="-122"/>
                <a:cs typeface="Arial" panose="020B0604020202020204" pitchFamily="34" charset="0"/>
              </a:rPr>
            </a:br>
            <a:r>
              <a:rPr lang="zh-CN" altLang="en-US" sz="2000" b="1" dirty="0">
                <a:latin typeface="宋体" panose="02010600030101010101" pitchFamily="2" charset="-122"/>
                <a:ea typeface="宋体" panose="02010600030101010101" pitchFamily="2" charset="-122"/>
                <a:cs typeface="Arial" panose="020B0604020202020204" pitchFamily="34" charset="0"/>
              </a:rPr>
              <a:t>申报条件：</a:t>
            </a:r>
            <a:br>
              <a:rPr lang="en-GB" altLang="zh-CN" sz="2000" b="1" dirty="0">
                <a:latin typeface="宋体" panose="02010600030101010101" pitchFamily="2" charset="-122"/>
                <a:ea typeface="宋体" panose="02010600030101010101" pitchFamily="2" charset="-122"/>
                <a:cs typeface="Arial" panose="020B0604020202020204" pitchFamily="34" charset="0"/>
              </a:rPr>
            </a:br>
            <a:r>
              <a:rPr lang="en-GB" altLang="zh-CN" sz="1600" dirty="0">
                <a:latin typeface="宋体" panose="02010600030101010101" pitchFamily="2" charset="-122"/>
                <a:ea typeface="宋体" panose="02010600030101010101" pitchFamily="2" charset="-122"/>
                <a:cs typeface="Arial" panose="020B0604020202020204" pitchFamily="34" charset="0"/>
              </a:rPr>
              <a:t>1. </a:t>
            </a:r>
            <a:r>
              <a:rPr lang="zh-CN" altLang="en-US" sz="1600" dirty="0">
                <a:latin typeface="宋体" panose="02010600030101010101" pitchFamily="2" charset="-122"/>
                <a:ea typeface="宋体" panose="02010600030101010101" pitchFamily="2" charset="-122"/>
                <a:cs typeface="Arial" panose="020B0604020202020204" pitchFamily="34" charset="0"/>
              </a:rPr>
              <a:t>对数据科学、计算机视觉、自然语言处理等方向感兴趣</a:t>
            </a:r>
            <a:br>
              <a:rPr lang="zh-CN" altLang="en-US" sz="1600" dirty="0">
                <a:latin typeface="宋体" panose="02010600030101010101" pitchFamily="2" charset="-122"/>
                <a:ea typeface="宋体" panose="02010600030101010101" pitchFamily="2" charset="-122"/>
                <a:cs typeface="Arial" panose="020B0604020202020204" pitchFamily="34" charset="0"/>
              </a:rPr>
            </a:br>
            <a:r>
              <a:rPr lang="en-US" altLang="zh-CN" sz="1600" dirty="0">
                <a:latin typeface="宋体" panose="02010600030101010101" pitchFamily="2" charset="-122"/>
                <a:ea typeface="宋体" panose="02010600030101010101" pitchFamily="2" charset="-122"/>
                <a:cs typeface="Arial" panose="020B0604020202020204" pitchFamily="34" charset="0"/>
              </a:rPr>
              <a:t>2</a:t>
            </a:r>
            <a:r>
              <a:rPr lang="en-GB" altLang="zh-CN" sz="1600" dirty="0">
                <a:latin typeface="宋体" panose="02010600030101010101" pitchFamily="2" charset="-122"/>
                <a:ea typeface="宋体" panose="02010600030101010101" pitchFamily="2" charset="-122"/>
                <a:cs typeface="Arial" panose="020B0604020202020204" pitchFamily="34" charset="0"/>
              </a:rPr>
              <a:t>.</a:t>
            </a:r>
            <a:r>
              <a:rPr lang="zh-CN" altLang="en-US" sz="1600" dirty="0">
                <a:latin typeface="宋体" panose="02010600030101010101" pitchFamily="2" charset="-122"/>
                <a:ea typeface="宋体" panose="02010600030101010101" pitchFamily="2" charset="-122"/>
                <a:cs typeface="Arial" panose="020B0604020202020204" pitchFamily="34" charset="0"/>
              </a:rPr>
              <a:t> 至少熟悉一门编程语言（</a:t>
            </a:r>
            <a:r>
              <a:rPr lang="en-US" altLang="zh-CN" sz="1600" dirty="0">
                <a:latin typeface="宋体" panose="02010600030101010101" pitchFamily="2" charset="-122"/>
                <a:ea typeface="宋体" panose="02010600030101010101" pitchFamily="2" charset="-122"/>
                <a:cs typeface="Arial" panose="020B0604020202020204" pitchFamily="34" charset="0"/>
              </a:rPr>
              <a:t>Python</a:t>
            </a:r>
            <a:r>
              <a:rPr lang="zh-CN" altLang="en-US" sz="1600" dirty="0">
                <a:latin typeface="宋体" panose="02010600030101010101" pitchFamily="2" charset="-122"/>
                <a:ea typeface="宋体" panose="02010600030101010101" pitchFamily="2" charset="-122"/>
                <a:cs typeface="Arial" panose="020B0604020202020204" pitchFamily="34" charset="0"/>
              </a:rPr>
              <a:t>、</a:t>
            </a:r>
            <a:r>
              <a:rPr lang="en-US" altLang="zh-CN" sz="1600" dirty="0">
                <a:latin typeface="宋体" panose="02010600030101010101" pitchFamily="2" charset="-122"/>
                <a:ea typeface="宋体" panose="02010600030101010101" pitchFamily="2" charset="-122"/>
                <a:cs typeface="Arial" panose="020B0604020202020204" pitchFamily="34" charset="0"/>
              </a:rPr>
              <a:t>Java</a:t>
            </a:r>
            <a:r>
              <a:rPr lang="zh-CN" altLang="en-US" sz="1600" dirty="0">
                <a:latin typeface="宋体" panose="02010600030101010101" pitchFamily="2" charset="-122"/>
                <a:ea typeface="宋体" panose="02010600030101010101" pitchFamily="2" charset="-122"/>
                <a:cs typeface="Arial" panose="020B0604020202020204" pitchFamily="34" charset="0"/>
              </a:rPr>
              <a:t>、</a:t>
            </a:r>
            <a:r>
              <a:rPr lang="en-US" altLang="zh-CN" sz="1600" dirty="0">
                <a:latin typeface="宋体" panose="02010600030101010101" pitchFamily="2" charset="-122"/>
                <a:ea typeface="宋体" panose="02010600030101010101" pitchFamily="2" charset="-122"/>
                <a:cs typeface="Arial" panose="020B0604020202020204" pitchFamily="34" charset="0"/>
              </a:rPr>
              <a:t>C++</a:t>
            </a:r>
            <a:r>
              <a:rPr lang="zh-CN" altLang="en-US" sz="1600" dirty="0">
                <a:latin typeface="宋体" panose="02010600030101010101" pitchFamily="2" charset="-122"/>
                <a:ea typeface="宋体" panose="02010600030101010101" pitchFamily="2" charset="-122"/>
                <a:cs typeface="Arial" panose="020B0604020202020204" pitchFamily="34" charset="0"/>
              </a:rPr>
              <a:t>等）</a:t>
            </a:r>
            <a:br>
              <a:rPr lang="en-GB" altLang="zh-CN" sz="1600" dirty="0">
                <a:latin typeface="宋体" panose="02010600030101010101" pitchFamily="2" charset="-122"/>
                <a:ea typeface="宋体" panose="02010600030101010101" pitchFamily="2" charset="-122"/>
                <a:cs typeface="Arial" panose="020B0604020202020204" pitchFamily="34" charset="0"/>
              </a:rPr>
            </a:br>
            <a:r>
              <a:rPr lang="en-GB" altLang="zh-CN" sz="1600" dirty="0">
                <a:latin typeface="宋体" panose="02010600030101010101" pitchFamily="2" charset="-122"/>
                <a:ea typeface="宋体" panose="02010600030101010101" pitchFamily="2" charset="-122"/>
                <a:cs typeface="Arial" panose="020B0604020202020204" pitchFamily="34" charset="0"/>
              </a:rPr>
              <a:t>3.</a:t>
            </a:r>
            <a:r>
              <a:rPr lang="zh-CN" altLang="en-US" sz="1600" dirty="0">
                <a:latin typeface="宋体" panose="02010600030101010101" pitchFamily="2" charset="-122"/>
                <a:ea typeface="宋体" panose="02010600030101010101" pitchFamily="2" charset="-122"/>
                <a:cs typeface="Arial" panose="020B0604020202020204" pitchFamily="34" charset="0"/>
              </a:rPr>
              <a:t> 能熟练使用英语学习交流：</a:t>
            </a:r>
            <a:br>
              <a:rPr lang="en-GB" altLang="zh-CN" sz="1600" dirty="0">
                <a:latin typeface="宋体" panose="02010600030101010101" pitchFamily="2" charset="-122"/>
                <a:ea typeface="宋体" panose="02010600030101010101" pitchFamily="2" charset="-122"/>
                <a:cs typeface="Arial" panose="020B0604020202020204" pitchFamily="34" charset="0"/>
              </a:rPr>
            </a:br>
            <a:r>
              <a:rPr lang="en-GB" altLang="zh-CN" sz="1600" dirty="0">
                <a:latin typeface="宋体" panose="02010600030101010101" pitchFamily="2" charset="-122"/>
                <a:ea typeface="宋体" panose="02010600030101010101" pitchFamily="2" charset="-122"/>
                <a:cs typeface="Arial" panose="020B0604020202020204" pitchFamily="34" charset="0"/>
              </a:rPr>
              <a:t>   </a:t>
            </a:r>
            <a:r>
              <a:rPr lang="zh-CN" altLang="en-US" sz="1600" dirty="0">
                <a:latin typeface="宋体" panose="02010600030101010101" pitchFamily="2" charset="-122"/>
                <a:ea typeface="宋体" panose="02010600030101010101" pitchFamily="2" charset="-122"/>
                <a:cs typeface="Arial" panose="020B0604020202020204" pitchFamily="34" charset="0"/>
              </a:rPr>
              <a:t>雅思成绩</a:t>
            </a:r>
            <a:r>
              <a:rPr lang="en-US" altLang="zh-CN" sz="1600" dirty="0">
                <a:latin typeface="宋体" panose="02010600030101010101" pitchFamily="2" charset="-122"/>
                <a:ea typeface="宋体" panose="02010600030101010101" pitchFamily="2" charset="-122"/>
                <a:cs typeface="Arial" panose="020B0604020202020204" pitchFamily="34" charset="0"/>
              </a:rPr>
              <a:t>6.5</a:t>
            </a:r>
            <a:r>
              <a:rPr lang="zh-CN" altLang="en-US" sz="1600" dirty="0">
                <a:latin typeface="宋体" panose="02010600030101010101" pitchFamily="2" charset="-122"/>
                <a:ea typeface="宋体" panose="02010600030101010101" pitchFamily="2" charset="-122"/>
                <a:cs typeface="Arial" panose="020B0604020202020204" pitchFamily="34" charset="0"/>
              </a:rPr>
              <a:t>（每项不低于</a:t>
            </a:r>
            <a:r>
              <a:rPr lang="en-US" altLang="zh-CN" sz="1600" dirty="0">
                <a:latin typeface="宋体" panose="02010600030101010101" pitchFamily="2" charset="-122"/>
                <a:ea typeface="宋体" panose="02010600030101010101" pitchFamily="2" charset="-122"/>
                <a:cs typeface="Arial" panose="020B0604020202020204" pitchFamily="34" charset="0"/>
              </a:rPr>
              <a:t>6</a:t>
            </a:r>
            <a:r>
              <a:rPr lang="zh-CN" altLang="en-US" sz="1600" dirty="0">
                <a:latin typeface="宋体" panose="02010600030101010101" pitchFamily="2" charset="-122"/>
                <a:ea typeface="宋体" panose="02010600030101010101" pitchFamily="2" charset="-122"/>
                <a:cs typeface="Arial" panose="020B0604020202020204" pitchFamily="34" charset="0"/>
              </a:rPr>
              <a:t>）或</a:t>
            </a:r>
            <a:br>
              <a:rPr lang="en-GB" altLang="zh-CN" sz="1600" dirty="0">
                <a:latin typeface="宋体" panose="02010600030101010101" pitchFamily="2" charset="-122"/>
                <a:ea typeface="宋体" panose="02010600030101010101" pitchFamily="2" charset="-122"/>
                <a:cs typeface="Arial" panose="020B0604020202020204" pitchFamily="34" charset="0"/>
              </a:rPr>
            </a:br>
            <a:r>
              <a:rPr lang="en-GB" altLang="zh-CN" sz="1600" dirty="0">
                <a:latin typeface="宋体" panose="02010600030101010101" pitchFamily="2" charset="-122"/>
                <a:ea typeface="宋体" panose="02010600030101010101" pitchFamily="2" charset="-122"/>
                <a:cs typeface="Arial" panose="020B0604020202020204" pitchFamily="34" charset="0"/>
              </a:rPr>
              <a:t>   </a:t>
            </a:r>
            <a:r>
              <a:rPr lang="zh-CN" altLang="en-US" sz="1600" dirty="0">
                <a:latin typeface="宋体" panose="02010600030101010101" pitchFamily="2" charset="-122"/>
                <a:ea typeface="宋体" panose="02010600030101010101" pitchFamily="2" charset="-122"/>
                <a:cs typeface="Arial" panose="020B0604020202020204" pitchFamily="34" charset="0"/>
              </a:rPr>
              <a:t>托福</a:t>
            </a:r>
            <a:r>
              <a:rPr lang="en-US" altLang="zh-CN" sz="1600" dirty="0">
                <a:latin typeface="宋体" panose="02010600030101010101" pitchFamily="2" charset="-122"/>
                <a:ea typeface="宋体" panose="02010600030101010101" pitchFamily="2" charset="-122"/>
                <a:cs typeface="Arial" panose="020B0604020202020204" pitchFamily="34" charset="0"/>
              </a:rPr>
              <a:t>92</a:t>
            </a:r>
            <a:r>
              <a:rPr lang="zh-CN" altLang="en-US" sz="1600" dirty="0">
                <a:latin typeface="宋体" panose="02010600030101010101" pitchFamily="2" charset="-122"/>
                <a:ea typeface="宋体" panose="02010600030101010101" pitchFamily="2" charset="-122"/>
                <a:cs typeface="Arial" panose="020B0604020202020204" pitchFamily="34" charset="0"/>
              </a:rPr>
              <a:t>（每项不低于</a:t>
            </a:r>
            <a:r>
              <a:rPr lang="en-US" altLang="zh-CN" sz="1600" dirty="0">
                <a:latin typeface="宋体" panose="02010600030101010101" pitchFamily="2" charset="-122"/>
                <a:ea typeface="宋体" panose="02010600030101010101" pitchFamily="2" charset="-122"/>
                <a:cs typeface="Arial" panose="020B0604020202020204" pitchFamily="34" charset="0"/>
              </a:rPr>
              <a:t>20</a:t>
            </a:r>
            <a:r>
              <a:rPr lang="zh-CN" altLang="en-US" sz="1600" dirty="0">
                <a:latin typeface="宋体" panose="02010600030101010101" pitchFamily="2" charset="-122"/>
                <a:ea typeface="宋体" panose="02010600030101010101" pitchFamily="2" charset="-122"/>
                <a:cs typeface="Arial" panose="020B0604020202020204" pitchFamily="34" charset="0"/>
              </a:rPr>
              <a:t>）或</a:t>
            </a:r>
            <a:br>
              <a:rPr lang="en-GB" altLang="zh-CN" sz="1600" dirty="0">
                <a:latin typeface="宋体" panose="02010600030101010101" pitchFamily="2" charset="-122"/>
                <a:ea typeface="宋体" panose="02010600030101010101" pitchFamily="2" charset="-122"/>
                <a:cs typeface="Arial" panose="020B0604020202020204" pitchFamily="34" charset="0"/>
              </a:rPr>
            </a:br>
            <a:r>
              <a:rPr lang="en-GB" altLang="zh-CN" sz="1600" dirty="0">
                <a:latin typeface="宋体" panose="02010600030101010101" pitchFamily="2" charset="-122"/>
                <a:ea typeface="宋体" panose="02010600030101010101" pitchFamily="2" charset="-122"/>
                <a:cs typeface="Arial" panose="020B0604020202020204" pitchFamily="34" charset="0"/>
              </a:rPr>
              <a:t>   </a:t>
            </a:r>
            <a:r>
              <a:rPr lang="en-US" altLang="zh-CN" sz="1600" dirty="0">
                <a:latin typeface="宋体" panose="02010600030101010101" pitchFamily="2" charset="-122"/>
                <a:ea typeface="宋体" panose="02010600030101010101" pitchFamily="2" charset="-122"/>
                <a:cs typeface="Arial" panose="020B0604020202020204" pitchFamily="34" charset="0"/>
              </a:rPr>
              <a:t>CET-4 550</a:t>
            </a:r>
            <a:r>
              <a:rPr lang="zh-CN" altLang="en-US" sz="1600" dirty="0">
                <a:latin typeface="宋体" panose="02010600030101010101" pitchFamily="2" charset="-122"/>
                <a:ea typeface="宋体" panose="02010600030101010101" pitchFamily="2" charset="-122"/>
                <a:cs typeface="Arial" panose="020B0604020202020204" pitchFamily="34" charset="0"/>
              </a:rPr>
              <a:t>以上，</a:t>
            </a:r>
            <a:r>
              <a:rPr lang="en-US" altLang="zh-CN" sz="1600" dirty="0">
                <a:latin typeface="宋体" panose="02010600030101010101" pitchFamily="2" charset="-122"/>
                <a:ea typeface="宋体" panose="02010600030101010101" pitchFamily="2" charset="-122"/>
                <a:cs typeface="Arial" panose="020B0604020202020204" pitchFamily="34" charset="0"/>
              </a:rPr>
              <a:t>CET-6 520</a:t>
            </a:r>
            <a:r>
              <a:rPr lang="zh-CN" altLang="en-US" sz="1600" dirty="0">
                <a:latin typeface="宋体" panose="02010600030101010101" pitchFamily="2" charset="-122"/>
                <a:ea typeface="宋体" panose="02010600030101010101" pitchFamily="2" charset="-122"/>
                <a:cs typeface="Arial" panose="020B0604020202020204" pitchFamily="34" charset="0"/>
              </a:rPr>
              <a:t>以上</a:t>
            </a:r>
            <a:br>
              <a:rPr lang="en-GB" altLang="zh-CN" sz="1600" dirty="0">
                <a:latin typeface="宋体" panose="02010600030101010101" pitchFamily="2" charset="-122"/>
                <a:ea typeface="宋体" panose="02010600030101010101" pitchFamily="2" charset="-122"/>
                <a:cs typeface="Arial" panose="020B0604020202020204" pitchFamily="34" charset="0"/>
              </a:rPr>
            </a:br>
            <a:br>
              <a:rPr lang="en-GB" altLang="zh-CN" sz="2000" dirty="0">
                <a:latin typeface="宋体" panose="02010600030101010101" pitchFamily="2" charset="-122"/>
                <a:ea typeface="宋体" panose="02010600030101010101" pitchFamily="2" charset="-122"/>
                <a:cs typeface="Arial" panose="020B0604020202020204" pitchFamily="34" charset="0"/>
              </a:rPr>
            </a:br>
            <a:br>
              <a:rPr lang="en-GB" altLang="zh-CN" sz="1800" dirty="0">
                <a:solidFill>
                  <a:srgbClr val="000000"/>
                </a:solidFill>
                <a:effectLst/>
                <a:latin typeface="Calibri" panose="020F0502020204030204" pitchFamily="34" charset="0"/>
                <a:ea typeface="宋体 微软雅黑"/>
                <a:cs typeface="Calibri" panose="020F0502020204030204" pitchFamily="34" charset="0"/>
              </a:rPr>
            </a:br>
            <a:endParaRPr lang="en-GB" sz="1200" dirty="0"/>
          </a:p>
        </p:txBody>
      </p:sp>
      <p:pic>
        <p:nvPicPr>
          <p:cNvPr id="5" name="Picture 4">
            <a:extLst>
              <a:ext uri="{FF2B5EF4-FFF2-40B4-BE49-F238E27FC236}">
                <a16:creationId xmlns:a16="http://schemas.microsoft.com/office/drawing/2014/main" id="{D95F6BD4-0274-40E4-91FE-4C6D6B17EAE1}"/>
              </a:ext>
            </a:extLst>
          </p:cNvPr>
          <p:cNvPicPr>
            <a:picLocks noChangeAspect="1"/>
          </p:cNvPicPr>
          <p:nvPr/>
        </p:nvPicPr>
        <p:blipFill rotWithShape="1">
          <a:blip r:embed="rId3"/>
          <a:srcRect l="13749" t="15201" r="65861"/>
          <a:stretch/>
        </p:blipFill>
        <p:spPr>
          <a:xfrm>
            <a:off x="0" y="-1"/>
            <a:ext cx="2992212" cy="6805685"/>
          </a:xfrm>
          <a:prstGeom prst="rect">
            <a:avLst/>
          </a:prstGeom>
        </p:spPr>
      </p:pic>
    </p:spTree>
    <p:extLst>
      <p:ext uri="{BB962C8B-B14F-4D97-AF65-F5344CB8AC3E}">
        <p14:creationId xmlns:p14="http://schemas.microsoft.com/office/powerpoint/2010/main" val="278838800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0174DD-D529-4662-A975-129EAD58D01A}"/>
              </a:ext>
            </a:extLst>
          </p:cNvPr>
          <p:cNvPicPr>
            <a:picLocks noChangeAspect="1"/>
          </p:cNvPicPr>
          <p:nvPr/>
        </p:nvPicPr>
        <p:blipFill rotWithShape="1">
          <a:blip r:embed="rId2"/>
          <a:srcRect l="768" t="9018" r="1003" b="1965"/>
          <a:stretch/>
        </p:blipFill>
        <p:spPr>
          <a:xfrm>
            <a:off x="764209" y="-22178"/>
            <a:ext cx="10442713" cy="6842630"/>
          </a:xfrm>
          <a:prstGeom prst="rect">
            <a:avLst/>
          </a:prstGeom>
        </p:spPr>
      </p:pic>
    </p:spTree>
    <p:extLst>
      <p:ext uri="{BB962C8B-B14F-4D97-AF65-F5344CB8AC3E}">
        <p14:creationId xmlns:p14="http://schemas.microsoft.com/office/powerpoint/2010/main" val="9612613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FA650-E27B-4956-A615-13EB6AE5169B}"/>
              </a:ext>
            </a:extLst>
          </p:cNvPr>
          <p:cNvSpPr>
            <a:spLocks noGrp="1"/>
          </p:cNvSpPr>
          <p:nvPr>
            <p:ph type="title"/>
          </p:nvPr>
        </p:nvSpPr>
        <p:spPr>
          <a:xfrm>
            <a:off x="3110593" y="2547916"/>
            <a:ext cx="8351361" cy="2362377"/>
          </a:xfrm>
        </p:spPr>
        <p:txBody>
          <a:bodyPr>
            <a:normAutofit fontScale="90000"/>
          </a:bodyPr>
          <a:lstStyle/>
          <a:p>
            <a:r>
              <a:rPr lang="zh-CN" altLang="en-US" sz="2700" b="1" dirty="0">
                <a:solidFill>
                  <a:srgbClr val="0070C0"/>
                </a:solidFill>
                <a:effectLst/>
                <a:latin typeface="宋体" panose="02010600030101010101" pitchFamily="2" charset="-122"/>
                <a:ea typeface="宋体" panose="02010600030101010101" pitchFamily="2" charset="-122"/>
                <a:cs typeface="Arial" panose="020B0604020202020204" pitchFamily="34" charset="0"/>
              </a:rPr>
              <a:t>帝国理工“数据医疗创新”暑期学校</a:t>
            </a:r>
            <a:br>
              <a:rPr lang="en-GB" altLang="zh-CN" sz="2000" b="1" dirty="0">
                <a:solidFill>
                  <a:srgbClr val="000000"/>
                </a:solidFill>
                <a:effectLst/>
                <a:latin typeface="宋体" panose="02010600030101010101" pitchFamily="2" charset="-122"/>
                <a:ea typeface="宋体" panose="02010600030101010101" pitchFamily="2" charset="-122"/>
                <a:cs typeface="Arial" panose="020B0604020202020204" pitchFamily="34" charset="0"/>
              </a:rPr>
            </a:br>
            <a:r>
              <a:rPr lang="zh-CN" sz="2000" b="1" dirty="0">
                <a:solidFill>
                  <a:srgbClr val="000000"/>
                </a:solidFill>
                <a:effectLst/>
                <a:latin typeface="宋体" panose="02010600030101010101" pitchFamily="2" charset="-122"/>
                <a:ea typeface="宋体" panose="02010600030101010101" pitchFamily="2" charset="-122"/>
                <a:cs typeface="Arial" panose="020B0604020202020204" pitchFamily="34" charset="0"/>
              </a:rPr>
              <a:t>全套英文申请材料：</a:t>
            </a:r>
            <a:br>
              <a:rPr lang="en-GB" altLang="zh-CN" sz="2000" dirty="0">
                <a:solidFill>
                  <a:srgbClr val="000000"/>
                </a:solidFill>
                <a:effectLst/>
                <a:latin typeface="宋体" panose="02010600030101010101" pitchFamily="2" charset="-122"/>
                <a:ea typeface="宋体" panose="02010600030101010101" pitchFamily="2" charset="-122"/>
                <a:cs typeface="Arial" panose="020B0604020202020204" pitchFamily="34" charset="0"/>
              </a:rPr>
            </a:br>
            <a:r>
              <a:rPr lang="zh-CN" sz="16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申请表</a:t>
            </a:r>
            <a:br>
              <a:rPr lang="en-GB" altLang="zh-CN" sz="1600" dirty="0">
                <a:solidFill>
                  <a:srgbClr val="000000"/>
                </a:solidFill>
                <a:latin typeface="宋体" panose="02010600030101010101" pitchFamily="2" charset="-122"/>
                <a:ea typeface="宋体" panose="02010600030101010101" pitchFamily="2" charset="-122"/>
                <a:cs typeface="Arial" panose="020B0604020202020204" pitchFamily="34" charset="0"/>
              </a:rPr>
            </a:br>
            <a:r>
              <a:rPr lang="zh-CN" sz="16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英文个人陈述（</a:t>
            </a:r>
            <a:r>
              <a:rPr lang="en-US" sz="16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500</a:t>
            </a:r>
            <a:r>
              <a:rPr lang="zh-CN" sz="16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字左右</a:t>
            </a:r>
            <a:r>
              <a:rPr lang="zh-CN" altLang="en-US" sz="16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，申请奖学金的学生需提交</a:t>
            </a:r>
            <a:r>
              <a:rPr lang="zh-CN" sz="16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a:t>
            </a:r>
            <a:br>
              <a:rPr lang="en-GB" altLang="zh-CN" sz="1600" dirty="0">
                <a:solidFill>
                  <a:srgbClr val="000000"/>
                </a:solidFill>
                <a:effectLst/>
                <a:latin typeface="宋体" panose="02010600030101010101" pitchFamily="2" charset="-122"/>
                <a:ea typeface="宋体" panose="02010600030101010101" pitchFamily="2" charset="-122"/>
                <a:cs typeface="Arial" panose="020B0604020202020204" pitchFamily="34" charset="0"/>
              </a:rPr>
            </a:br>
            <a:r>
              <a:rPr lang="zh-CN" sz="16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个人成绩单</a:t>
            </a:r>
            <a:br>
              <a:rPr lang="en-GB" altLang="zh-CN" sz="1600" dirty="0">
                <a:solidFill>
                  <a:srgbClr val="000000"/>
                </a:solidFill>
                <a:effectLst/>
                <a:latin typeface="宋体" panose="02010600030101010101" pitchFamily="2" charset="-122"/>
                <a:ea typeface="宋体" panose="02010600030101010101" pitchFamily="2" charset="-122"/>
                <a:cs typeface="Arial" panose="020B0604020202020204" pitchFamily="34" charset="0"/>
              </a:rPr>
            </a:br>
            <a:r>
              <a:rPr lang="zh-CN" sz="16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英语成绩证明</a:t>
            </a:r>
            <a:br>
              <a:rPr lang="en-GB" altLang="zh-CN" sz="2000" dirty="0">
                <a:solidFill>
                  <a:srgbClr val="000000"/>
                </a:solidFill>
                <a:effectLst/>
                <a:latin typeface="宋体" panose="02010600030101010101" pitchFamily="2" charset="-122"/>
                <a:ea typeface="宋体" panose="02010600030101010101" pitchFamily="2" charset="-122"/>
                <a:cs typeface="Arial" panose="020B0604020202020204" pitchFamily="34" charset="0"/>
              </a:rPr>
            </a:br>
            <a:br>
              <a:rPr lang="en-US" altLang="zh-CN" sz="2000" dirty="0">
                <a:solidFill>
                  <a:srgbClr val="000000"/>
                </a:solidFill>
                <a:latin typeface="宋体" panose="02010600030101010101" pitchFamily="2" charset="-122"/>
                <a:ea typeface="宋体" panose="02010600030101010101" pitchFamily="2" charset="-122"/>
                <a:cs typeface="Arial" panose="020B0604020202020204" pitchFamily="34" charset="0"/>
              </a:rPr>
            </a:br>
            <a:r>
              <a:rPr lang="zh-CN" altLang="en-US" sz="2000" b="1" dirty="0">
                <a:solidFill>
                  <a:srgbClr val="000000"/>
                </a:solidFill>
                <a:latin typeface="宋体" panose="02010600030101010101" pitchFamily="2" charset="-122"/>
                <a:ea typeface="宋体" panose="02010600030101010101" pitchFamily="2" charset="-122"/>
                <a:cs typeface="Arial" panose="020B0604020202020204" pitchFamily="34" charset="0"/>
              </a:rPr>
              <a:t>报名截止日期：</a:t>
            </a:r>
            <a:r>
              <a:rPr lang="en-GB" altLang="zh-CN" sz="1600" dirty="0">
                <a:latin typeface="宋体" panose="02010600030101010101" pitchFamily="2" charset="-122"/>
                <a:ea typeface="宋体" panose="02010600030101010101" pitchFamily="2" charset="-122"/>
                <a:cs typeface="Arial" panose="020B0604020202020204" pitchFamily="34" charset="0"/>
              </a:rPr>
              <a:t>2022</a:t>
            </a:r>
            <a:r>
              <a:rPr lang="zh-CN" altLang="en-US" sz="1600" dirty="0">
                <a:latin typeface="宋体" panose="02010600030101010101" pitchFamily="2" charset="-122"/>
                <a:ea typeface="宋体" panose="02010600030101010101" pitchFamily="2" charset="-122"/>
                <a:cs typeface="Arial" panose="020B0604020202020204" pitchFamily="34" charset="0"/>
              </a:rPr>
              <a:t>年</a:t>
            </a:r>
            <a:r>
              <a:rPr lang="en-GB" altLang="zh-CN" sz="1600" dirty="0">
                <a:latin typeface="宋体" panose="02010600030101010101" pitchFamily="2" charset="-122"/>
                <a:ea typeface="宋体" panose="02010600030101010101" pitchFamily="2" charset="-122"/>
                <a:cs typeface="Arial" panose="020B0604020202020204" pitchFamily="34" charset="0"/>
              </a:rPr>
              <a:t>6</a:t>
            </a:r>
            <a:r>
              <a:rPr lang="zh-CN" altLang="en-US" sz="1600" dirty="0">
                <a:latin typeface="宋体" panose="02010600030101010101" pitchFamily="2" charset="-122"/>
                <a:ea typeface="宋体" panose="02010600030101010101" pitchFamily="2" charset="-122"/>
                <a:cs typeface="Arial" panose="020B0604020202020204" pitchFamily="34" charset="0"/>
              </a:rPr>
              <a:t>月</a:t>
            </a:r>
            <a:r>
              <a:rPr lang="en-GB" altLang="zh-CN" sz="1600" dirty="0">
                <a:latin typeface="宋体" panose="02010600030101010101" pitchFamily="2" charset="-122"/>
                <a:ea typeface="宋体" panose="02010600030101010101" pitchFamily="2" charset="-122"/>
                <a:cs typeface="Arial" panose="020B0604020202020204" pitchFamily="34" charset="0"/>
              </a:rPr>
              <a:t>24</a:t>
            </a:r>
            <a:r>
              <a:rPr lang="zh-CN" altLang="en-US" sz="1600" dirty="0">
                <a:latin typeface="宋体" panose="02010600030101010101" pitchFamily="2" charset="-122"/>
                <a:ea typeface="宋体" panose="02010600030101010101" pitchFamily="2" charset="-122"/>
                <a:cs typeface="Arial" panose="020B0604020202020204" pitchFamily="34" charset="0"/>
              </a:rPr>
              <a:t>日</a:t>
            </a:r>
            <a:r>
              <a:rPr lang="en-US" altLang="zh-CN" sz="1600" dirty="0">
                <a:latin typeface="宋体" panose="02010600030101010101" pitchFamily="2" charset="-122"/>
                <a:ea typeface="宋体" panose="02010600030101010101" pitchFamily="2" charset="-122"/>
                <a:cs typeface="Arial" panose="020B0604020202020204" pitchFamily="34" charset="0"/>
              </a:rPr>
              <a:t> </a:t>
            </a:r>
            <a:br>
              <a:rPr lang="en-US" altLang="zh-CN" sz="2000" dirty="0">
                <a:solidFill>
                  <a:srgbClr val="000000"/>
                </a:solidFill>
                <a:latin typeface="宋体" panose="02010600030101010101" pitchFamily="2" charset="-122"/>
                <a:ea typeface="宋体" panose="02010600030101010101" pitchFamily="2" charset="-122"/>
                <a:cs typeface="Arial" panose="020B0604020202020204" pitchFamily="34" charset="0"/>
              </a:rPr>
            </a:br>
            <a:br>
              <a:rPr lang="en-US" altLang="zh-CN" sz="2000" dirty="0">
                <a:solidFill>
                  <a:srgbClr val="000000"/>
                </a:solidFill>
                <a:latin typeface="宋体" panose="02010600030101010101" pitchFamily="2" charset="-122"/>
                <a:ea typeface="宋体" panose="02010600030101010101" pitchFamily="2" charset="-122"/>
                <a:cs typeface="Arial" panose="020B0604020202020204" pitchFamily="34" charset="0"/>
              </a:rPr>
            </a:br>
            <a:r>
              <a:rPr lang="zh-CN" altLang="en-US" sz="2000" b="1" dirty="0">
                <a:solidFill>
                  <a:srgbClr val="000000"/>
                </a:solidFill>
                <a:latin typeface="宋体" panose="02010600030101010101" pitchFamily="2" charset="-122"/>
                <a:ea typeface="宋体" panose="02010600030101010101" pitchFamily="2" charset="-122"/>
                <a:cs typeface="Arial" panose="020B0604020202020204" pitchFamily="34" charset="0"/>
              </a:rPr>
              <a:t>报名方式：</a:t>
            </a:r>
            <a:r>
              <a:rPr lang="zh-CN" altLang="en-US" sz="1600" dirty="0">
                <a:latin typeface="宋体" panose="02010600030101010101" pitchFamily="2" charset="-122"/>
                <a:ea typeface="宋体" panose="02010600030101010101" pitchFamily="2" charset="-122"/>
                <a:cs typeface="Arial" panose="020B0604020202020204" pitchFamily="34" charset="0"/>
              </a:rPr>
              <a:t>联系贵校国际处或者学院负责老师统一报名。</a:t>
            </a:r>
            <a:br>
              <a:rPr lang="en-GB" altLang="zh-CN" sz="2000" dirty="0">
                <a:solidFill>
                  <a:srgbClr val="000000"/>
                </a:solidFill>
                <a:effectLst/>
                <a:latin typeface="宋体" panose="02010600030101010101" pitchFamily="2" charset="-122"/>
                <a:ea typeface="宋体" panose="02010600030101010101" pitchFamily="2" charset="-122"/>
                <a:cs typeface="Arial" panose="020B0604020202020204" pitchFamily="34" charset="0"/>
              </a:rPr>
            </a:br>
            <a:br>
              <a:rPr lang="en-GB" altLang="zh-CN" sz="2000" dirty="0">
                <a:solidFill>
                  <a:srgbClr val="000000"/>
                </a:solidFill>
                <a:effectLst/>
                <a:latin typeface="宋体" panose="02010600030101010101" pitchFamily="2" charset="-122"/>
                <a:ea typeface="宋体" panose="02010600030101010101" pitchFamily="2" charset="-122"/>
                <a:cs typeface="Arial" panose="020B0604020202020204" pitchFamily="34" charset="0"/>
              </a:rPr>
            </a:br>
            <a:r>
              <a:rPr lang="zh-CN" altLang="en-US" sz="2000" b="1" dirty="0">
                <a:latin typeface="宋体" panose="02010600030101010101" pitchFamily="2" charset="-122"/>
                <a:ea typeface="宋体" panose="02010600030101010101" pitchFamily="2" charset="-122"/>
                <a:cs typeface="Arial" panose="020B0604020202020204" pitchFamily="34" charset="0"/>
              </a:rPr>
              <a:t>项目时间：</a:t>
            </a:r>
            <a:r>
              <a:rPr lang="zh-CN" altLang="en-US" sz="1600" dirty="0">
                <a:latin typeface="宋体" panose="02010600030101010101" pitchFamily="2" charset="-122"/>
                <a:ea typeface="宋体" panose="02010600030101010101" pitchFamily="2" charset="-122"/>
                <a:cs typeface="Arial" panose="020B0604020202020204" pitchFamily="34" charset="0"/>
              </a:rPr>
              <a:t>数据科学暑期课程（需要编程基础）： </a:t>
            </a:r>
            <a:r>
              <a:rPr lang="en-GB" altLang="zh-CN" sz="1600" dirty="0">
                <a:latin typeface="宋体" panose="02010600030101010101" pitchFamily="2" charset="-122"/>
                <a:ea typeface="宋体" panose="02010600030101010101" pitchFamily="2" charset="-122"/>
                <a:cs typeface="Arial" panose="020B0604020202020204" pitchFamily="34" charset="0"/>
              </a:rPr>
              <a:t>2022</a:t>
            </a:r>
            <a:r>
              <a:rPr lang="zh-CN" altLang="en-US" sz="1600" dirty="0">
                <a:latin typeface="宋体" panose="02010600030101010101" pitchFamily="2" charset="-122"/>
                <a:ea typeface="宋体" panose="02010600030101010101" pitchFamily="2" charset="-122"/>
                <a:cs typeface="Arial" panose="020B0604020202020204" pitchFamily="34" charset="0"/>
              </a:rPr>
              <a:t>年</a:t>
            </a:r>
            <a:r>
              <a:rPr lang="en-US" altLang="zh-CN" sz="1600" dirty="0">
                <a:latin typeface="宋体" panose="02010600030101010101" pitchFamily="2" charset="-122"/>
                <a:ea typeface="宋体" panose="02010600030101010101" pitchFamily="2" charset="-122"/>
                <a:cs typeface="Arial" panose="020B0604020202020204" pitchFamily="34" charset="0"/>
              </a:rPr>
              <a:t>7</a:t>
            </a:r>
            <a:r>
              <a:rPr lang="zh-CN" altLang="en-US" sz="1600" dirty="0">
                <a:latin typeface="宋体" panose="02010600030101010101" pitchFamily="2" charset="-122"/>
                <a:ea typeface="宋体" panose="02010600030101010101" pitchFamily="2" charset="-122"/>
                <a:cs typeface="Arial" panose="020B0604020202020204" pitchFamily="34" charset="0"/>
              </a:rPr>
              <a:t>月</a:t>
            </a:r>
            <a:r>
              <a:rPr lang="en-US" altLang="zh-CN" sz="1600" dirty="0">
                <a:latin typeface="宋体" panose="02010600030101010101" pitchFamily="2" charset="-122"/>
                <a:ea typeface="宋体" panose="02010600030101010101" pitchFamily="2" charset="-122"/>
                <a:cs typeface="Arial" panose="020B0604020202020204" pitchFamily="34" charset="0"/>
              </a:rPr>
              <a:t>23</a:t>
            </a:r>
            <a:r>
              <a:rPr lang="zh-CN" altLang="en-US" sz="1600" dirty="0">
                <a:latin typeface="宋体" panose="02010600030101010101" pitchFamily="2" charset="-122"/>
                <a:ea typeface="宋体" panose="02010600030101010101" pitchFamily="2" charset="-122"/>
                <a:cs typeface="Arial" panose="020B0604020202020204" pitchFamily="34" charset="0"/>
              </a:rPr>
              <a:t>日</a:t>
            </a:r>
            <a:r>
              <a:rPr lang="en-US" altLang="zh-CN" sz="1600" dirty="0">
                <a:latin typeface="宋体" panose="02010600030101010101" pitchFamily="2" charset="-122"/>
                <a:ea typeface="宋体" panose="02010600030101010101" pitchFamily="2" charset="-122"/>
                <a:cs typeface="Arial" panose="020B0604020202020204" pitchFamily="34" charset="0"/>
              </a:rPr>
              <a:t>-8</a:t>
            </a:r>
            <a:r>
              <a:rPr lang="zh-CN" altLang="en-US" sz="1600" dirty="0">
                <a:latin typeface="宋体" panose="02010600030101010101" pitchFamily="2" charset="-122"/>
                <a:ea typeface="宋体" panose="02010600030101010101" pitchFamily="2" charset="-122"/>
                <a:cs typeface="Arial" panose="020B0604020202020204" pitchFamily="34" charset="0"/>
              </a:rPr>
              <a:t>月</a:t>
            </a:r>
            <a:r>
              <a:rPr lang="en-US" altLang="zh-CN" sz="1600" dirty="0">
                <a:latin typeface="宋体" panose="02010600030101010101" pitchFamily="2" charset="-122"/>
                <a:ea typeface="宋体" panose="02010600030101010101" pitchFamily="2" charset="-122"/>
                <a:cs typeface="Arial" panose="020B0604020202020204" pitchFamily="34" charset="0"/>
              </a:rPr>
              <a:t>12</a:t>
            </a:r>
            <a:r>
              <a:rPr lang="zh-CN" altLang="en-US" sz="1600" dirty="0">
                <a:latin typeface="宋体" panose="02010600030101010101" pitchFamily="2" charset="-122"/>
                <a:ea typeface="宋体" panose="02010600030101010101" pitchFamily="2" charset="-122"/>
                <a:cs typeface="Arial" panose="020B0604020202020204" pitchFamily="34" charset="0"/>
              </a:rPr>
              <a:t>日</a:t>
            </a:r>
            <a:br>
              <a:rPr lang="zh-CN" altLang="en-US" sz="1600" dirty="0">
                <a:latin typeface="宋体" panose="02010600030101010101" pitchFamily="2" charset="-122"/>
                <a:ea typeface="宋体" panose="02010600030101010101" pitchFamily="2" charset="-122"/>
                <a:cs typeface="Arial" panose="020B0604020202020204" pitchFamily="34" charset="0"/>
              </a:rPr>
            </a:br>
            <a:br>
              <a:rPr lang="en-GB" altLang="zh-CN" sz="2000" dirty="0">
                <a:solidFill>
                  <a:srgbClr val="000000"/>
                </a:solidFill>
                <a:effectLst/>
                <a:latin typeface="宋体" panose="02010600030101010101" pitchFamily="2" charset="-122"/>
                <a:ea typeface="宋体" panose="02010600030101010101" pitchFamily="2" charset="-122"/>
                <a:cs typeface="Arial" panose="020B0604020202020204" pitchFamily="34" charset="0"/>
              </a:rPr>
            </a:br>
            <a:r>
              <a:rPr lang="zh-CN" altLang="en-US" sz="2000" b="1" dirty="0">
                <a:latin typeface="宋体" panose="02010600030101010101" pitchFamily="2" charset="-122"/>
                <a:ea typeface="宋体" panose="02010600030101010101" pitchFamily="2" charset="-122"/>
                <a:cs typeface="Arial" panose="020B0604020202020204" pitchFamily="34" charset="0"/>
              </a:rPr>
              <a:t>问题咨询：</a:t>
            </a:r>
            <a:br>
              <a:rPr lang="en-GB" altLang="zh-CN" sz="2000" b="1" dirty="0">
                <a:latin typeface="宋体" panose="02010600030101010101" pitchFamily="2" charset="-122"/>
                <a:ea typeface="宋体" panose="02010600030101010101" pitchFamily="2" charset="-122"/>
                <a:cs typeface="Arial" panose="020B0604020202020204" pitchFamily="34" charset="0"/>
              </a:rPr>
            </a:br>
            <a:r>
              <a:rPr lang="zh-CN" altLang="en-US" sz="1600" dirty="0">
                <a:latin typeface="宋体" panose="02010600030101010101" pitchFamily="2" charset="-122"/>
                <a:ea typeface="宋体" panose="02010600030101010101" pitchFamily="2" charset="-122"/>
                <a:cs typeface="Arial" panose="020B0604020202020204" pitchFamily="34" charset="0"/>
              </a:rPr>
              <a:t>项目联系邮箱：</a:t>
            </a:r>
            <a:r>
              <a:rPr lang="en-US" altLang="zh-CN" sz="1600" dirty="0">
                <a:latin typeface="宋体" panose="02010600030101010101" pitchFamily="2" charset="-122"/>
                <a:ea typeface="宋体" panose="02010600030101010101" pitchFamily="2" charset="-122"/>
                <a:cs typeface="Arial" panose="020B0604020202020204" pitchFamily="34" charset="0"/>
              </a:rPr>
              <a:t>icdsi.programme@gmail.com</a:t>
            </a:r>
            <a:br>
              <a:rPr lang="en-US" altLang="zh-CN" sz="1600" dirty="0">
                <a:latin typeface="宋体" panose="02010600030101010101" pitchFamily="2" charset="-122"/>
                <a:ea typeface="宋体" panose="02010600030101010101" pitchFamily="2" charset="-122"/>
                <a:cs typeface="Arial" panose="020B0604020202020204" pitchFamily="34" charset="0"/>
              </a:rPr>
            </a:br>
            <a:r>
              <a:rPr lang="zh-CN" altLang="en-US" sz="1600" dirty="0">
                <a:latin typeface="宋体" panose="02010600030101010101" pitchFamily="2" charset="-122"/>
                <a:ea typeface="宋体" panose="02010600030101010101" pitchFamily="2" charset="-122"/>
                <a:cs typeface="Arial" panose="020B0604020202020204" pitchFamily="34" charset="0"/>
              </a:rPr>
              <a:t>林老师：</a:t>
            </a:r>
            <a:r>
              <a:rPr lang="en-US" altLang="zh-CN" sz="1600" dirty="0">
                <a:latin typeface="宋体" panose="02010600030101010101" pitchFamily="2" charset="-122"/>
                <a:ea typeface="宋体" panose="02010600030101010101" pitchFamily="2" charset="-122"/>
                <a:cs typeface="Arial" panose="020B0604020202020204" pitchFamily="34" charset="0"/>
              </a:rPr>
              <a:t>+86 15900618130</a:t>
            </a:r>
            <a:br>
              <a:rPr lang="en-US" altLang="zh-CN" sz="1600" dirty="0">
                <a:latin typeface="宋体" panose="02010600030101010101" pitchFamily="2" charset="-122"/>
                <a:ea typeface="宋体" panose="02010600030101010101" pitchFamily="2" charset="-122"/>
                <a:cs typeface="Arial" panose="020B0604020202020204" pitchFamily="34" charset="0"/>
              </a:rPr>
            </a:br>
            <a:r>
              <a:rPr lang="zh-CN" altLang="en-US" sz="1600" dirty="0">
                <a:latin typeface="宋体" panose="02010600030101010101" pitchFamily="2" charset="-122"/>
                <a:ea typeface="宋体" panose="02010600030101010101" pitchFamily="2" charset="-122"/>
                <a:cs typeface="Arial" panose="020B0604020202020204" pitchFamily="34" charset="0"/>
              </a:rPr>
              <a:t>谷老师：</a:t>
            </a:r>
            <a:r>
              <a:rPr lang="en-US" altLang="zh-CN" sz="1600" dirty="0">
                <a:latin typeface="宋体" panose="02010600030101010101" pitchFamily="2" charset="-122"/>
                <a:ea typeface="宋体" panose="02010600030101010101" pitchFamily="2" charset="-122"/>
                <a:cs typeface="Arial" panose="020B0604020202020204" pitchFamily="34" charset="0"/>
              </a:rPr>
              <a:t>+86 18511679227</a:t>
            </a:r>
            <a:br>
              <a:rPr lang="en-US" altLang="zh-CN" sz="2000" dirty="0">
                <a:solidFill>
                  <a:srgbClr val="000000"/>
                </a:solidFill>
                <a:latin typeface="宋体" panose="02010600030101010101" pitchFamily="2" charset="-122"/>
                <a:ea typeface="宋体" panose="02010600030101010101" pitchFamily="2" charset="-122"/>
                <a:cs typeface="Arial" panose="020B0604020202020204" pitchFamily="34" charset="0"/>
              </a:rPr>
            </a:br>
            <a:br>
              <a:rPr lang="en-US" altLang="zh-CN" sz="2000" dirty="0">
                <a:solidFill>
                  <a:srgbClr val="000000"/>
                </a:solidFill>
                <a:latin typeface="宋体" panose="02010600030101010101" pitchFamily="2" charset="-122"/>
                <a:ea typeface="宋体" panose="02010600030101010101" pitchFamily="2" charset="-122"/>
                <a:cs typeface="Arial" panose="020B0604020202020204" pitchFamily="34" charset="0"/>
              </a:rPr>
            </a:br>
            <a:r>
              <a:rPr lang="zh-CN" altLang="en-US" sz="2000" b="1" dirty="0">
                <a:latin typeface="宋体" panose="02010600030101010101" pitchFamily="2" charset="-122"/>
                <a:ea typeface="宋体" panose="02010600030101010101" pitchFamily="2" charset="-122"/>
                <a:cs typeface="Arial" panose="020B0604020202020204" pitchFamily="34" charset="0"/>
              </a:rPr>
              <a:t>项目费用：</a:t>
            </a:r>
            <a:br>
              <a:rPr lang="en-GB" altLang="zh-CN" sz="1800" dirty="0">
                <a:effectLst/>
                <a:latin typeface="Calibri" panose="020F0502020204030204" pitchFamily="34" charset="0"/>
                <a:ea typeface="宋体 微软雅黑"/>
                <a:cs typeface="Calibri" panose="020F0502020204030204" pitchFamily="34" charset="0"/>
              </a:rPr>
            </a:br>
            <a:r>
              <a:rPr lang="en-US" sz="1600" dirty="0">
                <a:latin typeface="宋体" panose="02010600030101010101" pitchFamily="2" charset="-122"/>
                <a:ea typeface="宋体" panose="02010600030101010101" pitchFamily="2" charset="-122"/>
                <a:cs typeface="Arial" panose="020B0604020202020204" pitchFamily="34" charset="0"/>
              </a:rPr>
              <a:t>1850</a:t>
            </a:r>
            <a:r>
              <a:rPr lang="zh-CN" altLang="en-US" sz="1600" dirty="0">
                <a:latin typeface="宋体" panose="02010600030101010101" pitchFamily="2" charset="-122"/>
                <a:ea typeface="宋体" panose="02010600030101010101" pitchFamily="2" charset="-122"/>
                <a:cs typeface="Arial" panose="020B0604020202020204" pitchFamily="34" charset="0"/>
              </a:rPr>
              <a:t>英镑。帝国理工学院联合</a:t>
            </a:r>
            <a:r>
              <a:rPr lang="en-US" sz="1600" dirty="0">
                <a:latin typeface="宋体" panose="02010600030101010101" pitchFamily="2" charset="-122"/>
                <a:ea typeface="宋体" panose="02010600030101010101" pitchFamily="2" charset="-122"/>
                <a:cs typeface="Arial" panose="020B0604020202020204" pitchFamily="34" charset="0"/>
              </a:rPr>
              <a:t>Global University Online</a:t>
            </a:r>
            <a:r>
              <a:rPr lang="zh-CN" altLang="en-US" sz="1600" dirty="0">
                <a:latin typeface="宋体" panose="02010600030101010101" pitchFamily="2" charset="-122"/>
                <a:ea typeface="宋体" panose="02010600030101010101" pitchFamily="2" charset="-122"/>
                <a:cs typeface="Arial" panose="020B0604020202020204" pitchFamily="34" charset="0"/>
              </a:rPr>
              <a:t>为部分优秀学员提供奖学金席位，可获得最高</a:t>
            </a:r>
            <a:r>
              <a:rPr lang="en-US" sz="1600" dirty="0">
                <a:latin typeface="宋体" panose="02010600030101010101" pitchFamily="2" charset="-122"/>
                <a:ea typeface="宋体" panose="02010600030101010101" pitchFamily="2" charset="-122"/>
                <a:cs typeface="Arial" panose="020B0604020202020204" pitchFamily="34" charset="0"/>
              </a:rPr>
              <a:t>600</a:t>
            </a:r>
            <a:r>
              <a:rPr lang="zh-CN" altLang="en-US" sz="1600" dirty="0">
                <a:latin typeface="宋体" panose="02010600030101010101" pitchFamily="2" charset="-122"/>
                <a:ea typeface="宋体" panose="02010600030101010101" pitchFamily="2" charset="-122"/>
                <a:cs typeface="Arial" panose="020B0604020202020204" pitchFamily="34" charset="0"/>
              </a:rPr>
              <a:t>英镑学费减免。申请方式为：请于</a:t>
            </a:r>
            <a:r>
              <a:rPr lang="en-GB" altLang="zh-CN" sz="1600" dirty="0">
                <a:latin typeface="宋体" panose="02010600030101010101" pitchFamily="2" charset="-122"/>
                <a:ea typeface="宋体" panose="02010600030101010101" pitchFamily="2" charset="-122"/>
                <a:cs typeface="Arial" panose="020B0604020202020204" pitchFamily="34" charset="0"/>
              </a:rPr>
              <a:t>2022</a:t>
            </a:r>
            <a:r>
              <a:rPr lang="zh-CN" altLang="en-US" sz="1600" dirty="0">
                <a:latin typeface="宋体" panose="02010600030101010101" pitchFamily="2" charset="-122"/>
                <a:ea typeface="宋体" panose="02010600030101010101" pitchFamily="2" charset="-122"/>
                <a:cs typeface="Arial" panose="020B0604020202020204" pitchFamily="34" charset="0"/>
              </a:rPr>
              <a:t>年</a:t>
            </a:r>
            <a:r>
              <a:rPr lang="en-US" sz="1600" dirty="0">
                <a:latin typeface="宋体" panose="02010600030101010101" pitchFamily="2" charset="-122"/>
                <a:ea typeface="宋体" panose="02010600030101010101" pitchFamily="2" charset="-122"/>
                <a:cs typeface="Arial" panose="020B0604020202020204" pitchFamily="34" charset="0"/>
              </a:rPr>
              <a:t>5</a:t>
            </a:r>
            <a:r>
              <a:rPr lang="zh-CN" altLang="en-US" sz="1600" dirty="0">
                <a:latin typeface="宋体" panose="02010600030101010101" pitchFamily="2" charset="-122"/>
                <a:ea typeface="宋体" panose="02010600030101010101" pitchFamily="2" charset="-122"/>
                <a:cs typeface="Arial" panose="020B0604020202020204" pitchFamily="34" charset="0"/>
              </a:rPr>
              <a:t>月</a:t>
            </a:r>
            <a:r>
              <a:rPr lang="en-US" sz="1600" dirty="0">
                <a:latin typeface="宋体" panose="02010600030101010101" pitchFamily="2" charset="-122"/>
                <a:ea typeface="宋体" panose="02010600030101010101" pitchFamily="2" charset="-122"/>
                <a:cs typeface="Arial" panose="020B0604020202020204" pitchFamily="34" charset="0"/>
              </a:rPr>
              <a:t>1</a:t>
            </a:r>
            <a:r>
              <a:rPr lang="zh-CN" altLang="en-US" sz="1600" dirty="0">
                <a:latin typeface="宋体" panose="02010600030101010101" pitchFamily="2" charset="-122"/>
                <a:ea typeface="宋体" panose="02010600030101010101" pitchFamily="2" charset="-122"/>
                <a:cs typeface="Arial" panose="020B0604020202020204" pitchFamily="34" charset="0"/>
              </a:rPr>
              <a:t>日前将申请材料，包括英文个人陈述（</a:t>
            </a:r>
            <a:r>
              <a:rPr lang="en-US" sz="1600" dirty="0">
                <a:latin typeface="宋体" panose="02010600030101010101" pitchFamily="2" charset="-122"/>
                <a:ea typeface="宋体" panose="02010600030101010101" pitchFamily="2" charset="-122"/>
                <a:cs typeface="Arial" panose="020B0604020202020204" pitchFamily="34" charset="0"/>
              </a:rPr>
              <a:t>500</a:t>
            </a:r>
            <a:r>
              <a:rPr lang="zh-CN" altLang="en-US" sz="1600" dirty="0">
                <a:latin typeface="宋体" panose="02010600030101010101" pitchFamily="2" charset="-122"/>
                <a:ea typeface="宋体" panose="02010600030101010101" pitchFamily="2" charset="-122"/>
                <a:cs typeface="Arial" panose="020B0604020202020204" pitchFamily="34" charset="0"/>
              </a:rPr>
              <a:t>字左右）、个人简历、在校成绩单及英语成绩证明，邮件发送至</a:t>
            </a:r>
            <a:r>
              <a:rPr lang="en-US" sz="1600" dirty="0">
                <a:latin typeface="宋体" panose="02010600030101010101" pitchFamily="2" charset="-122"/>
                <a:ea typeface="宋体" panose="02010600030101010101" pitchFamily="2" charset="-122"/>
                <a:cs typeface="Arial" panose="020B0604020202020204" pitchFamily="34" charset="0"/>
              </a:rPr>
              <a:t>: </a:t>
            </a:r>
            <a:r>
              <a:rPr lang="en-US" sz="1600" dirty="0">
                <a:latin typeface="宋体" panose="02010600030101010101" pitchFamily="2" charset="-122"/>
                <a:ea typeface="宋体" panose="02010600030101010101" pitchFamily="2" charset="-122"/>
                <a:cs typeface="Arial" panose="020B0604020202020204" pitchFamily="34" charset="0"/>
                <a:hlinkClick r:id="rId2"/>
              </a:rPr>
              <a:t>scholarship@globaluniversityonline.or</a:t>
            </a:r>
            <a:r>
              <a:rPr lang="en-US" altLang="zh-CN" sz="1600" dirty="0">
                <a:latin typeface="宋体" panose="02010600030101010101" pitchFamily="2" charset="-122"/>
                <a:ea typeface="宋体" panose="02010600030101010101" pitchFamily="2" charset="-122"/>
                <a:cs typeface="Arial" panose="020B0604020202020204" pitchFamily="34" charset="0"/>
                <a:hlinkClick r:id="rId2"/>
              </a:rPr>
              <a:t>g</a:t>
            </a:r>
            <a:br>
              <a:rPr lang="en-US" altLang="zh-CN" sz="1600" dirty="0">
                <a:latin typeface="宋体" panose="02010600030101010101" pitchFamily="2" charset="-122"/>
                <a:ea typeface="宋体" panose="02010600030101010101" pitchFamily="2" charset="-122"/>
                <a:cs typeface="Arial" panose="020B0604020202020204" pitchFamily="34" charset="0"/>
              </a:rPr>
            </a:br>
            <a:br>
              <a:rPr lang="en-US" altLang="zh-CN" sz="1600" dirty="0">
                <a:latin typeface="宋体" panose="02010600030101010101" pitchFamily="2" charset="-122"/>
                <a:ea typeface="宋体" panose="02010600030101010101" pitchFamily="2" charset="-122"/>
                <a:cs typeface="Arial" panose="020B0604020202020204" pitchFamily="34" charset="0"/>
              </a:rPr>
            </a:br>
            <a:br>
              <a:rPr lang="en-US" altLang="zh-CN" sz="800" dirty="0">
                <a:solidFill>
                  <a:srgbClr val="000000"/>
                </a:solidFill>
                <a:latin typeface="宋体 微软雅黑"/>
                <a:ea typeface="宋体" panose="02010600030101010101" pitchFamily="2" charset="-122"/>
                <a:cs typeface="Arial" panose="020B0604020202020204" pitchFamily="34" charset="0"/>
              </a:rPr>
            </a:br>
            <a:r>
              <a:rPr lang="zh-CN" altLang="en-US" sz="2000" b="1" dirty="0">
                <a:latin typeface="宋体" panose="02010600030101010101" pitchFamily="2" charset="-122"/>
                <a:ea typeface="宋体" panose="02010600030101010101" pitchFamily="2" charset="-122"/>
                <a:cs typeface="Arial" panose="020B0604020202020204" pitchFamily="34" charset="0"/>
              </a:rPr>
              <a:t>申报条件：</a:t>
            </a:r>
            <a:br>
              <a:rPr lang="en-GB" altLang="zh-CN" sz="2000" b="1" dirty="0">
                <a:latin typeface="宋体" panose="02010600030101010101" pitchFamily="2" charset="-122"/>
                <a:ea typeface="宋体" panose="02010600030101010101" pitchFamily="2" charset="-122"/>
                <a:cs typeface="Arial" panose="020B0604020202020204" pitchFamily="34" charset="0"/>
              </a:rPr>
            </a:br>
            <a:r>
              <a:rPr lang="en-GB" altLang="zh-CN" sz="1600" dirty="0">
                <a:latin typeface="宋体" panose="02010600030101010101" pitchFamily="2" charset="-122"/>
                <a:ea typeface="宋体" panose="02010600030101010101" pitchFamily="2" charset="-122"/>
                <a:cs typeface="Arial" panose="020B0604020202020204" pitchFamily="34" charset="0"/>
              </a:rPr>
              <a:t>1. </a:t>
            </a:r>
            <a:r>
              <a:rPr lang="zh-CN" altLang="en-US" sz="1600" dirty="0">
                <a:latin typeface="宋体" panose="02010600030101010101" pitchFamily="2" charset="-122"/>
                <a:ea typeface="宋体" panose="02010600030101010101" pitchFamily="2" charset="-122"/>
                <a:cs typeface="Arial" panose="020B0604020202020204" pitchFamily="34" charset="0"/>
              </a:rPr>
              <a:t>对数据科学、计算机视觉、人工智能、医学创新等方向感兴趣</a:t>
            </a:r>
            <a:br>
              <a:rPr lang="zh-CN" altLang="en-US" sz="1600" dirty="0">
                <a:latin typeface="宋体" panose="02010600030101010101" pitchFamily="2" charset="-122"/>
                <a:ea typeface="宋体" panose="02010600030101010101" pitchFamily="2" charset="-122"/>
                <a:cs typeface="Arial" panose="020B0604020202020204" pitchFamily="34" charset="0"/>
              </a:rPr>
            </a:br>
            <a:r>
              <a:rPr lang="en-US" altLang="zh-CN" sz="1600" dirty="0">
                <a:latin typeface="宋体" panose="02010600030101010101" pitchFamily="2" charset="-122"/>
                <a:ea typeface="宋体" panose="02010600030101010101" pitchFamily="2" charset="-122"/>
                <a:cs typeface="Arial" panose="020B0604020202020204" pitchFamily="34" charset="0"/>
              </a:rPr>
              <a:t>2</a:t>
            </a:r>
            <a:r>
              <a:rPr lang="en-GB" altLang="zh-CN" sz="1600" dirty="0">
                <a:latin typeface="宋体" panose="02010600030101010101" pitchFamily="2" charset="-122"/>
                <a:ea typeface="宋体" panose="02010600030101010101" pitchFamily="2" charset="-122"/>
                <a:cs typeface="Arial" panose="020B0604020202020204" pitchFamily="34" charset="0"/>
              </a:rPr>
              <a:t>.</a:t>
            </a:r>
            <a:r>
              <a:rPr lang="zh-CN" altLang="en-US" sz="1600" dirty="0">
                <a:latin typeface="宋体" panose="02010600030101010101" pitchFamily="2" charset="-122"/>
                <a:ea typeface="宋体" panose="02010600030101010101" pitchFamily="2" charset="-122"/>
                <a:cs typeface="Arial" panose="020B0604020202020204" pitchFamily="34" charset="0"/>
              </a:rPr>
              <a:t> 无需编程基础，所有专业都可以申请</a:t>
            </a:r>
            <a:br>
              <a:rPr lang="en-GB" altLang="zh-CN" sz="1600" dirty="0">
                <a:latin typeface="宋体" panose="02010600030101010101" pitchFamily="2" charset="-122"/>
                <a:ea typeface="宋体" panose="02010600030101010101" pitchFamily="2" charset="-122"/>
                <a:cs typeface="Arial" panose="020B0604020202020204" pitchFamily="34" charset="0"/>
              </a:rPr>
            </a:br>
            <a:r>
              <a:rPr lang="en-GB" altLang="zh-CN" sz="1600" dirty="0">
                <a:latin typeface="宋体" panose="02010600030101010101" pitchFamily="2" charset="-122"/>
                <a:ea typeface="宋体" panose="02010600030101010101" pitchFamily="2" charset="-122"/>
                <a:cs typeface="Arial" panose="020B0604020202020204" pitchFamily="34" charset="0"/>
              </a:rPr>
              <a:t>3.</a:t>
            </a:r>
            <a:r>
              <a:rPr lang="zh-CN" altLang="en-US" sz="1600" dirty="0">
                <a:latin typeface="宋体" panose="02010600030101010101" pitchFamily="2" charset="-122"/>
                <a:ea typeface="宋体" panose="02010600030101010101" pitchFamily="2" charset="-122"/>
                <a:cs typeface="Arial" panose="020B0604020202020204" pitchFamily="34" charset="0"/>
              </a:rPr>
              <a:t> 能熟练使用英语学习交流：</a:t>
            </a:r>
            <a:br>
              <a:rPr lang="en-GB" altLang="zh-CN" sz="1600" dirty="0">
                <a:latin typeface="宋体" panose="02010600030101010101" pitchFamily="2" charset="-122"/>
                <a:ea typeface="宋体" panose="02010600030101010101" pitchFamily="2" charset="-122"/>
                <a:cs typeface="Arial" panose="020B0604020202020204" pitchFamily="34" charset="0"/>
              </a:rPr>
            </a:br>
            <a:r>
              <a:rPr lang="en-GB" altLang="zh-CN" sz="1600" dirty="0">
                <a:latin typeface="宋体" panose="02010600030101010101" pitchFamily="2" charset="-122"/>
                <a:ea typeface="宋体" panose="02010600030101010101" pitchFamily="2" charset="-122"/>
                <a:cs typeface="Arial" panose="020B0604020202020204" pitchFamily="34" charset="0"/>
              </a:rPr>
              <a:t>   </a:t>
            </a:r>
            <a:r>
              <a:rPr lang="zh-CN" altLang="en-US" sz="1600" dirty="0">
                <a:latin typeface="宋体" panose="02010600030101010101" pitchFamily="2" charset="-122"/>
                <a:ea typeface="宋体" panose="02010600030101010101" pitchFamily="2" charset="-122"/>
                <a:cs typeface="Arial" panose="020B0604020202020204" pitchFamily="34" charset="0"/>
              </a:rPr>
              <a:t>雅思成绩</a:t>
            </a:r>
            <a:r>
              <a:rPr lang="en-US" altLang="zh-CN" sz="1600" dirty="0">
                <a:latin typeface="宋体" panose="02010600030101010101" pitchFamily="2" charset="-122"/>
                <a:ea typeface="宋体" panose="02010600030101010101" pitchFamily="2" charset="-122"/>
                <a:cs typeface="Arial" panose="020B0604020202020204" pitchFamily="34" charset="0"/>
              </a:rPr>
              <a:t>6.5</a:t>
            </a:r>
            <a:r>
              <a:rPr lang="zh-CN" altLang="en-US" sz="1600" dirty="0">
                <a:latin typeface="宋体" panose="02010600030101010101" pitchFamily="2" charset="-122"/>
                <a:ea typeface="宋体" panose="02010600030101010101" pitchFamily="2" charset="-122"/>
                <a:cs typeface="Arial" panose="020B0604020202020204" pitchFamily="34" charset="0"/>
              </a:rPr>
              <a:t>（每项不低于</a:t>
            </a:r>
            <a:r>
              <a:rPr lang="en-US" altLang="zh-CN" sz="1600" dirty="0">
                <a:latin typeface="宋体" panose="02010600030101010101" pitchFamily="2" charset="-122"/>
                <a:ea typeface="宋体" panose="02010600030101010101" pitchFamily="2" charset="-122"/>
                <a:cs typeface="Arial" panose="020B0604020202020204" pitchFamily="34" charset="0"/>
              </a:rPr>
              <a:t>6</a:t>
            </a:r>
            <a:r>
              <a:rPr lang="zh-CN" altLang="en-US" sz="1600" dirty="0">
                <a:latin typeface="宋体" panose="02010600030101010101" pitchFamily="2" charset="-122"/>
                <a:ea typeface="宋体" panose="02010600030101010101" pitchFamily="2" charset="-122"/>
                <a:cs typeface="Arial" panose="020B0604020202020204" pitchFamily="34" charset="0"/>
              </a:rPr>
              <a:t>）或</a:t>
            </a:r>
            <a:br>
              <a:rPr lang="en-GB" altLang="zh-CN" sz="1600" dirty="0">
                <a:latin typeface="宋体" panose="02010600030101010101" pitchFamily="2" charset="-122"/>
                <a:ea typeface="宋体" panose="02010600030101010101" pitchFamily="2" charset="-122"/>
                <a:cs typeface="Arial" panose="020B0604020202020204" pitchFamily="34" charset="0"/>
              </a:rPr>
            </a:br>
            <a:r>
              <a:rPr lang="en-GB" altLang="zh-CN" sz="1600" dirty="0">
                <a:latin typeface="宋体" panose="02010600030101010101" pitchFamily="2" charset="-122"/>
                <a:ea typeface="宋体" panose="02010600030101010101" pitchFamily="2" charset="-122"/>
                <a:cs typeface="Arial" panose="020B0604020202020204" pitchFamily="34" charset="0"/>
              </a:rPr>
              <a:t>   </a:t>
            </a:r>
            <a:r>
              <a:rPr lang="zh-CN" altLang="en-US" sz="1600" dirty="0">
                <a:latin typeface="宋体" panose="02010600030101010101" pitchFamily="2" charset="-122"/>
                <a:ea typeface="宋体" panose="02010600030101010101" pitchFamily="2" charset="-122"/>
                <a:cs typeface="Arial" panose="020B0604020202020204" pitchFamily="34" charset="0"/>
              </a:rPr>
              <a:t>托福</a:t>
            </a:r>
            <a:r>
              <a:rPr lang="en-US" altLang="zh-CN" sz="1600" dirty="0">
                <a:latin typeface="宋体" panose="02010600030101010101" pitchFamily="2" charset="-122"/>
                <a:ea typeface="宋体" panose="02010600030101010101" pitchFamily="2" charset="-122"/>
                <a:cs typeface="Arial" panose="020B0604020202020204" pitchFamily="34" charset="0"/>
              </a:rPr>
              <a:t>92</a:t>
            </a:r>
            <a:r>
              <a:rPr lang="zh-CN" altLang="en-US" sz="1600" dirty="0">
                <a:latin typeface="宋体" panose="02010600030101010101" pitchFamily="2" charset="-122"/>
                <a:ea typeface="宋体" panose="02010600030101010101" pitchFamily="2" charset="-122"/>
                <a:cs typeface="Arial" panose="020B0604020202020204" pitchFamily="34" charset="0"/>
              </a:rPr>
              <a:t>（每项不低于</a:t>
            </a:r>
            <a:r>
              <a:rPr lang="en-US" altLang="zh-CN" sz="1600" dirty="0">
                <a:latin typeface="宋体" panose="02010600030101010101" pitchFamily="2" charset="-122"/>
                <a:ea typeface="宋体" panose="02010600030101010101" pitchFamily="2" charset="-122"/>
                <a:cs typeface="Arial" panose="020B0604020202020204" pitchFamily="34" charset="0"/>
              </a:rPr>
              <a:t>20</a:t>
            </a:r>
            <a:r>
              <a:rPr lang="zh-CN" altLang="en-US" sz="1600" dirty="0">
                <a:latin typeface="宋体" panose="02010600030101010101" pitchFamily="2" charset="-122"/>
                <a:ea typeface="宋体" panose="02010600030101010101" pitchFamily="2" charset="-122"/>
                <a:cs typeface="Arial" panose="020B0604020202020204" pitchFamily="34" charset="0"/>
              </a:rPr>
              <a:t>）或</a:t>
            </a:r>
            <a:br>
              <a:rPr lang="en-GB" altLang="zh-CN" sz="1600" dirty="0">
                <a:latin typeface="宋体" panose="02010600030101010101" pitchFamily="2" charset="-122"/>
                <a:ea typeface="宋体" panose="02010600030101010101" pitchFamily="2" charset="-122"/>
                <a:cs typeface="Arial" panose="020B0604020202020204" pitchFamily="34" charset="0"/>
              </a:rPr>
            </a:br>
            <a:r>
              <a:rPr lang="en-GB" altLang="zh-CN" sz="1600" dirty="0">
                <a:latin typeface="宋体" panose="02010600030101010101" pitchFamily="2" charset="-122"/>
                <a:ea typeface="宋体" panose="02010600030101010101" pitchFamily="2" charset="-122"/>
                <a:cs typeface="Arial" panose="020B0604020202020204" pitchFamily="34" charset="0"/>
              </a:rPr>
              <a:t>   </a:t>
            </a:r>
            <a:r>
              <a:rPr lang="en-US" altLang="zh-CN" sz="1600" dirty="0">
                <a:latin typeface="宋体" panose="02010600030101010101" pitchFamily="2" charset="-122"/>
                <a:ea typeface="宋体" panose="02010600030101010101" pitchFamily="2" charset="-122"/>
                <a:cs typeface="Arial" panose="020B0604020202020204" pitchFamily="34" charset="0"/>
              </a:rPr>
              <a:t>CET-4 550</a:t>
            </a:r>
            <a:r>
              <a:rPr lang="zh-CN" altLang="en-US" sz="1600" dirty="0">
                <a:latin typeface="宋体" panose="02010600030101010101" pitchFamily="2" charset="-122"/>
                <a:ea typeface="宋体" panose="02010600030101010101" pitchFamily="2" charset="-122"/>
                <a:cs typeface="Arial" panose="020B0604020202020204" pitchFamily="34" charset="0"/>
              </a:rPr>
              <a:t>以上，</a:t>
            </a:r>
            <a:r>
              <a:rPr lang="en-US" altLang="zh-CN" sz="1600" dirty="0">
                <a:latin typeface="宋体" panose="02010600030101010101" pitchFamily="2" charset="-122"/>
                <a:ea typeface="宋体" panose="02010600030101010101" pitchFamily="2" charset="-122"/>
                <a:cs typeface="Arial" panose="020B0604020202020204" pitchFamily="34" charset="0"/>
              </a:rPr>
              <a:t>CET-6 520</a:t>
            </a:r>
            <a:r>
              <a:rPr lang="zh-CN" altLang="en-US" sz="1600" dirty="0">
                <a:latin typeface="宋体" panose="02010600030101010101" pitchFamily="2" charset="-122"/>
                <a:ea typeface="宋体" panose="02010600030101010101" pitchFamily="2" charset="-122"/>
                <a:cs typeface="Arial" panose="020B0604020202020204" pitchFamily="34" charset="0"/>
              </a:rPr>
              <a:t>以上</a:t>
            </a:r>
            <a:br>
              <a:rPr lang="en-GB" altLang="zh-CN" sz="1600" dirty="0">
                <a:latin typeface="宋体" panose="02010600030101010101" pitchFamily="2" charset="-122"/>
                <a:ea typeface="宋体" panose="02010600030101010101" pitchFamily="2" charset="-122"/>
                <a:cs typeface="Arial" panose="020B0604020202020204" pitchFamily="34" charset="0"/>
              </a:rPr>
            </a:br>
            <a:br>
              <a:rPr lang="en-GB" altLang="zh-CN" sz="2000" dirty="0">
                <a:latin typeface="宋体" panose="02010600030101010101" pitchFamily="2" charset="-122"/>
                <a:ea typeface="宋体" panose="02010600030101010101" pitchFamily="2" charset="-122"/>
                <a:cs typeface="Arial" panose="020B0604020202020204" pitchFamily="34" charset="0"/>
              </a:rPr>
            </a:br>
            <a:br>
              <a:rPr lang="en-GB" altLang="zh-CN" sz="1800" dirty="0">
                <a:solidFill>
                  <a:srgbClr val="000000"/>
                </a:solidFill>
                <a:effectLst/>
                <a:latin typeface="Calibri" panose="020F0502020204030204" pitchFamily="34" charset="0"/>
                <a:ea typeface="宋体 微软雅黑"/>
                <a:cs typeface="Calibri" panose="020F0502020204030204" pitchFamily="34" charset="0"/>
              </a:rPr>
            </a:br>
            <a:endParaRPr lang="en-GB" sz="1200" dirty="0"/>
          </a:p>
        </p:txBody>
      </p:sp>
      <p:pic>
        <p:nvPicPr>
          <p:cNvPr id="5" name="Picture 4">
            <a:extLst>
              <a:ext uri="{FF2B5EF4-FFF2-40B4-BE49-F238E27FC236}">
                <a16:creationId xmlns:a16="http://schemas.microsoft.com/office/drawing/2014/main" id="{D95F6BD4-0274-40E4-91FE-4C6D6B17EAE1}"/>
              </a:ext>
            </a:extLst>
          </p:cNvPr>
          <p:cNvPicPr>
            <a:picLocks noChangeAspect="1"/>
          </p:cNvPicPr>
          <p:nvPr/>
        </p:nvPicPr>
        <p:blipFill rotWithShape="1">
          <a:blip r:embed="rId3"/>
          <a:srcRect l="13749" t="15201" r="65861"/>
          <a:stretch/>
        </p:blipFill>
        <p:spPr>
          <a:xfrm>
            <a:off x="0" y="-1"/>
            <a:ext cx="2992212" cy="6805685"/>
          </a:xfrm>
          <a:prstGeom prst="rect">
            <a:avLst/>
          </a:prstGeom>
        </p:spPr>
      </p:pic>
    </p:spTree>
    <p:extLst>
      <p:ext uri="{BB962C8B-B14F-4D97-AF65-F5344CB8AC3E}">
        <p14:creationId xmlns:p14="http://schemas.microsoft.com/office/powerpoint/2010/main" val="288636149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2" name="Object 1702"/>
          <p:cNvSpPr txBox="1"/>
          <p:nvPr/>
        </p:nvSpPr>
        <p:spPr>
          <a:xfrm>
            <a:off x="980351" y="919991"/>
            <a:ext cx="6630685" cy="273050"/>
          </a:xfrm>
          <a:prstGeom prst="rect">
            <a:avLst/>
          </a:prstGeom>
        </p:spPr>
        <p:txBody>
          <a:bodyPr vert="horz" rtlCol="0" anchor="t" anchorCtr="0">
            <a:noAutofit/>
          </a:bodyPr>
          <a:lstStyle/>
          <a:p>
            <a:pPr algn="l">
              <a:lnSpc>
                <a:spcPct val="100000"/>
              </a:lnSpc>
            </a:pPr>
            <a:r>
              <a:rPr lang="en-GB" altLang="zh-CN" dirty="0">
                <a:solidFill>
                  <a:srgbClr val="999999"/>
                </a:solidFill>
                <a:latin typeface="OPPOSans-M"/>
                <a:ea typeface="OPPOSans-M"/>
              </a:rPr>
              <a:t>DATA SCIENCE INSTITUTE, IMPERIAL COLLEGE LONDON</a:t>
            </a:r>
            <a:r>
              <a:rPr lang="zh-CN" altLang="en-US" dirty="0">
                <a:solidFill>
                  <a:srgbClr val="999999"/>
                </a:solidFill>
                <a:latin typeface="OPPOSans-M"/>
                <a:ea typeface="OPPOSans-M"/>
              </a:rPr>
              <a:t> </a:t>
            </a:r>
            <a:endParaRPr lang="zh-CN" altLang="en-US" sz="900" dirty="0"/>
          </a:p>
        </p:txBody>
      </p:sp>
      <p:sp>
        <p:nvSpPr>
          <p:cNvPr id="1709" name="Object 1709"/>
          <p:cNvSpPr txBox="1"/>
          <p:nvPr/>
        </p:nvSpPr>
        <p:spPr>
          <a:xfrm>
            <a:off x="193466" y="1806411"/>
            <a:ext cx="7105406" cy="4157598"/>
          </a:xfrm>
          <a:prstGeom prst="rect">
            <a:avLst/>
          </a:prstGeom>
        </p:spPr>
        <p:txBody>
          <a:bodyPr vert="horz" rtlCol="0" anchor="t" anchorCtr="0">
            <a:noAutofit/>
          </a:bodyPr>
          <a:lstStyle/>
          <a:p>
            <a:pPr>
              <a:lnSpc>
                <a:spcPct val="133333"/>
              </a:lnSpc>
            </a:pPr>
            <a:endParaRPr lang="en-GB" altLang="zh-CN" sz="1400" spc="75" dirty="0">
              <a:solidFill>
                <a:srgbClr val="FFFFFF"/>
              </a:solidFill>
              <a:latin typeface="Microsoft YaHei UI Light" panose="020B0502040204020203" pitchFamily="34" charset="-122"/>
              <a:ea typeface="Microsoft YaHei UI Light" panose="020B0502040204020203" pitchFamily="34" charset="-122"/>
            </a:endParaRPr>
          </a:p>
        </p:txBody>
      </p:sp>
      <p:pic>
        <p:nvPicPr>
          <p:cNvPr id="7" name="Picture 6" descr="A picture containing drawing&#10;&#10;Description automatically generated">
            <a:extLst>
              <a:ext uri="{FF2B5EF4-FFF2-40B4-BE49-F238E27FC236}">
                <a16:creationId xmlns:a16="http://schemas.microsoft.com/office/drawing/2014/main" id="{1E6DF278-AB42-4B4F-9377-77EE4E5C1E11}"/>
              </a:ext>
            </a:extLst>
          </p:cNvPr>
          <p:cNvPicPr>
            <a:picLocks noChangeAspect="1"/>
          </p:cNvPicPr>
          <p:nvPr/>
        </p:nvPicPr>
        <p:blipFill>
          <a:blip r:embed="rId3"/>
          <a:stretch>
            <a:fillRect/>
          </a:stretch>
        </p:blipFill>
        <p:spPr>
          <a:xfrm>
            <a:off x="8908898" y="616514"/>
            <a:ext cx="2758440" cy="377190"/>
          </a:xfrm>
          <a:prstGeom prst="rect">
            <a:avLst/>
          </a:prstGeom>
        </p:spPr>
      </p:pic>
      <p:pic>
        <p:nvPicPr>
          <p:cNvPr id="12" name="image 204">
            <a:extLst>
              <a:ext uri="{FF2B5EF4-FFF2-40B4-BE49-F238E27FC236}">
                <a16:creationId xmlns:a16="http://schemas.microsoft.com/office/drawing/2014/main" id="{4A64DBE5-D55B-4111-AE5C-7B24D33C71F3}"/>
              </a:ext>
            </a:extLst>
          </p:cNvPr>
          <p:cNvPicPr>
            <a:picLocks noChangeAspect="1"/>
          </p:cNvPicPr>
          <p:nvPr/>
        </p:nvPicPr>
        <p:blipFill rotWithShape="1">
          <a:blip r:embed="rId4"/>
          <a:srcRect l="414" t="100878" r="63417" b="-145598"/>
          <a:stretch/>
        </p:blipFill>
        <p:spPr>
          <a:xfrm rot="5400000">
            <a:off x="441667" y="734164"/>
            <a:ext cx="756621" cy="161136"/>
          </a:xfrm>
          <a:prstGeom prst="rect">
            <a:avLst/>
          </a:prstGeom>
          <a:solidFill>
            <a:srgbClr val="2F5597"/>
          </a:solidFill>
          <a:ln>
            <a:noFill/>
          </a:ln>
        </p:spPr>
      </p:pic>
      <p:sp>
        <p:nvSpPr>
          <p:cNvPr id="13" name="TextBox 1"/>
          <p:cNvSpPr txBox="1"/>
          <p:nvPr/>
        </p:nvSpPr>
        <p:spPr>
          <a:xfrm>
            <a:off x="973424" y="382150"/>
            <a:ext cx="9376682"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200">
                <a:solidFill>
                  <a:srgbClr val="2F5597"/>
                </a:solidFill>
                <a:latin typeface="FZQingKeBenYueSongS-R-GB"/>
                <a:ea typeface="FZQingKeBenYueSongS-R-GB"/>
                <a:cs typeface="FZQingKeBenYueSongS-R-GB"/>
                <a:sym typeface="FZQingKeBenYueSongS-R-GB"/>
              </a:defRPr>
            </a:pPr>
            <a:r>
              <a:rPr lang="zh-CN" altLang="en-US" dirty="0">
                <a:solidFill>
                  <a:schemeClr val="accent5">
                    <a:lumMod val="75000"/>
                  </a:schemeClr>
                </a:solidFill>
              </a:rPr>
              <a:t>帝国理工数据科学在线暑期学校</a:t>
            </a:r>
            <a:r>
              <a:rPr lang="en-GB" altLang="zh-CN" dirty="0">
                <a:solidFill>
                  <a:schemeClr val="accent5">
                    <a:lumMod val="75000"/>
                  </a:schemeClr>
                </a:solidFill>
              </a:rPr>
              <a:t>-</a:t>
            </a:r>
            <a:r>
              <a:rPr lang="zh-CN" altLang="en-US" dirty="0">
                <a:solidFill>
                  <a:schemeClr val="accent5">
                    <a:lumMod val="75000"/>
                  </a:schemeClr>
                </a:solidFill>
              </a:rPr>
              <a:t>常见问题</a:t>
            </a:r>
          </a:p>
        </p:txBody>
      </p:sp>
      <p:sp>
        <p:nvSpPr>
          <p:cNvPr id="14" name="TextBox 8"/>
          <p:cNvSpPr txBox="1"/>
          <p:nvPr/>
        </p:nvSpPr>
        <p:spPr>
          <a:xfrm>
            <a:off x="11472747" y="6323274"/>
            <a:ext cx="284691"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600">
                <a:solidFill>
                  <a:srgbClr val="FFFFFF"/>
                </a:solidFill>
                <a:latin typeface="Avenir Light"/>
                <a:ea typeface="Avenir Light"/>
                <a:cs typeface="Avenir Light"/>
                <a:sym typeface="Avenir Light"/>
              </a:defRPr>
            </a:lvl1pPr>
          </a:lstStyle>
          <a:p>
            <a:r>
              <a:rPr lang="en-US" altLang="zh-CN" dirty="0">
                <a:solidFill>
                  <a:schemeClr val="bg1"/>
                </a:solidFill>
              </a:rPr>
              <a:t>4</a:t>
            </a:r>
            <a:r>
              <a:rPr lang="en-US" altLang="zh-CN" dirty="0"/>
              <a:t>5</a:t>
            </a:r>
            <a:endParaRPr dirty="0"/>
          </a:p>
        </p:txBody>
      </p:sp>
      <p:sp>
        <p:nvSpPr>
          <p:cNvPr id="10" name="TextBox 9">
            <a:extLst>
              <a:ext uri="{FF2B5EF4-FFF2-40B4-BE49-F238E27FC236}">
                <a16:creationId xmlns:a16="http://schemas.microsoft.com/office/drawing/2014/main" id="{80BF173E-5C29-4150-A527-3A9B73395A39}"/>
              </a:ext>
            </a:extLst>
          </p:cNvPr>
          <p:cNvSpPr txBox="1"/>
          <p:nvPr/>
        </p:nvSpPr>
        <p:spPr>
          <a:xfrm>
            <a:off x="193466" y="1531545"/>
            <a:ext cx="7417570" cy="4662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50000"/>
              </a:lnSpc>
              <a:spcBef>
                <a:spcPts val="0"/>
              </a:spcBef>
              <a:spcAft>
                <a:spcPts val="0"/>
              </a:spcAft>
              <a:buClrTx/>
              <a:buSzTx/>
              <a:buFont typeface="Wingdings" panose="05000000000000000000" pitchFamily="2" charset="2"/>
              <a:buChar char="v"/>
              <a:tabLst/>
            </a:pPr>
            <a:endParaRPr kumimoji="0" lang="en-GB" altLang="zh-CN" sz="1800" b="0" i="0" u="none" strike="noStrike" cap="none" spc="0" normalizeH="0" baseline="0" dirty="0">
              <a:ln>
                <a:noFill/>
              </a:ln>
              <a:solidFill>
                <a:srgbClr val="FFFFFF"/>
              </a:solidFill>
              <a:effectLst/>
              <a:uFillTx/>
              <a:latin typeface="+mj-lt"/>
              <a:ea typeface="+mj-ea"/>
              <a:cs typeface="+mj-cs"/>
              <a:sym typeface="Calibri"/>
            </a:endParaRPr>
          </a:p>
          <a:p>
            <a:pPr marL="285750" marR="0" indent="-285750" algn="l" defTabSz="914400" rtl="0" fontAlgn="auto" latinLnBrk="0" hangingPunct="0">
              <a:lnSpc>
                <a:spcPct val="150000"/>
              </a:lnSpc>
              <a:spcBef>
                <a:spcPts val="0"/>
              </a:spcBef>
              <a:spcAft>
                <a:spcPts val="0"/>
              </a:spcAft>
              <a:buClrTx/>
              <a:buSzTx/>
              <a:buFont typeface="Wingdings" panose="05000000000000000000" pitchFamily="2" charset="2"/>
              <a:buChar char="v"/>
              <a:tabLst/>
            </a:pPr>
            <a:r>
              <a:rPr kumimoji="0" lang="zh-CN" altLang="en-US" sz="1800" b="0" i="0" u="none" strike="noStrike" cap="none" spc="0" normalizeH="0" baseline="0" dirty="0">
                <a:ln>
                  <a:noFill/>
                </a:ln>
                <a:solidFill>
                  <a:srgbClr val="FFFFFF"/>
                </a:solidFill>
                <a:effectLst/>
                <a:uFillTx/>
                <a:latin typeface="+mj-lt"/>
                <a:ea typeface="+mj-ea"/>
                <a:cs typeface="+mj-cs"/>
                <a:sym typeface="Calibri"/>
              </a:rPr>
              <a:t>项目特色</a:t>
            </a:r>
            <a:endParaRPr kumimoji="0" lang="en-GB" altLang="zh-CN" sz="1800" b="0" i="0" u="none" strike="noStrike" cap="none" spc="0" normalizeH="0" baseline="0" dirty="0">
              <a:ln>
                <a:noFill/>
              </a:ln>
              <a:solidFill>
                <a:srgbClr val="FFFFFF"/>
              </a:solidFill>
              <a:effectLst/>
              <a:uFillTx/>
              <a:latin typeface="+mj-lt"/>
              <a:ea typeface="+mj-ea"/>
              <a:cs typeface="+mj-cs"/>
              <a:sym typeface="Calibri"/>
            </a:endParaRPr>
          </a:p>
          <a:p>
            <a:pPr marR="0" algn="l" defTabSz="914400" rtl="0" fontAlgn="auto" latinLnBrk="0" hangingPunct="0">
              <a:lnSpc>
                <a:spcPct val="150000"/>
              </a:lnSpc>
              <a:spcBef>
                <a:spcPts val="0"/>
              </a:spcBef>
              <a:spcAft>
                <a:spcPts val="0"/>
              </a:spcAft>
              <a:buClrTx/>
              <a:buSzTx/>
              <a:tabLst/>
            </a:pPr>
            <a:r>
              <a:rPr kumimoji="0" lang="zh-CN" altLang="en-US" sz="1800" b="0" i="0" u="none" strike="noStrike" cap="none" spc="0" normalizeH="0" baseline="0" dirty="0">
                <a:ln>
                  <a:noFill/>
                </a:ln>
                <a:solidFill>
                  <a:srgbClr val="FFFFFF"/>
                </a:solidFill>
                <a:effectLst/>
                <a:uFillTx/>
                <a:latin typeface="+mj-lt"/>
                <a:ea typeface="+mj-ea"/>
                <a:cs typeface="+mj-cs"/>
                <a:sym typeface="Calibri"/>
              </a:rPr>
              <a:t>官方独家课程</a:t>
            </a:r>
            <a:endParaRPr kumimoji="0" lang="en-GB" altLang="zh-CN" sz="1800" b="0" i="0" u="none" strike="noStrike" cap="none" spc="0" normalizeH="0" baseline="0" dirty="0">
              <a:ln>
                <a:noFill/>
              </a:ln>
              <a:solidFill>
                <a:srgbClr val="FFFFFF"/>
              </a:solidFill>
              <a:effectLst/>
              <a:uFillTx/>
              <a:latin typeface="+mj-lt"/>
              <a:ea typeface="+mj-ea"/>
              <a:cs typeface="+mj-cs"/>
              <a:sym typeface="Calibri"/>
            </a:endParaRPr>
          </a:p>
          <a:p>
            <a:pPr marR="0" algn="l" defTabSz="914400" rtl="0" fontAlgn="auto" latinLnBrk="0" hangingPunct="0">
              <a:lnSpc>
                <a:spcPct val="150000"/>
              </a:lnSpc>
              <a:spcBef>
                <a:spcPts val="0"/>
              </a:spcBef>
              <a:spcAft>
                <a:spcPts val="0"/>
              </a:spcAft>
              <a:buClrTx/>
              <a:buSzTx/>
              <a:tabLst/>
            </a:pPr>
            <a:r>
              <a:rPr lang="zh-CN" altLang="en-US" dirty="0">
                <a:solidFill>
                  <a:srgbClr val="FFFFFF"/>
                </a:solidFill>
              </a:rPr>
              <a:t>核心课程由英国皇家工程院院士、香港浸会大学副校长、帝国理工数据科学研究所所长、华人科学家郭毅可教授亲自设计。</a:t>
            </a:r>
            <a:endParaRPr lang="en-GB" altLang="zh-CN" dirty="0">
              <a:solidFill>
                <a:srgbClr val="FFFFFF"/>
              </a:solidFill>
            </a:endParaRPr>
          </a:p>
          <a:p>
            <a:pPr marR="0" algn="l" defTabSz="914400" rtl="0" fontAlgn="auto" latinLnBrk="0" hangingPunct="0">
              <a:lnSpc>
                <a:spcPct val="150000"/>
              </a:lnSpc>
              <a:spcBef>
                <a:spcPts val="0"/>
              </a:spcBef>
              <a:spcAft>
                <a:spcPts val="0"/>
              </a:spcAft>
              <a:buClrTx/>
              <a:buSzTx/>
              <a:tabLst/>
            </a:pPr>
            <a:endParaRPr lang="en-GB" dirty="0">
              <a:solidFill>
                <a:srgbClr val="FFFFFF"/>
              </a:solidFill>
            </a:endParaRPr>
          </a:p>
          <a:p>
            <a:pPr marL="285750" marR="0" indent="-285750" algn="l" defTabSz="914400" rtl="0" fontAlgn="auto" latinLnBrk="0" hangingPunct="0">
              <a:lnSpc>
                <a:spcPct val="150000"/>
              </a:lnSpc>
              <a:spcBef>
                <a:spcPts val="0"/>
              </a:spcBef>
              <a:spcAft>
                <a:spcPts val="0"/>
              </a:spcAft>
              <a:buClrTx/>
              <a:buSzTx/>
              <a:buFont typeface="Wingdings" panose="05000000000000000000" pitchFamily="2" charset="2"/>
              <a:buChar char="v"/>
              <a:tabLst/>
            </a:pPr>
            <a:r>
              <a:rPr lang="zh-CN" altLang="en-US" dirty="0">
                <a:solidFill>
                  <a:srgbClr val="FFFFFF"/>
                </a:solidFill>
              </a:rPr>
              <a:t>官方结业证书</a:t>
            </a:r>
            <a:endParaRPr lang="en-GB" altLang="zh-CN" dirty="0">
              <a:solidFill>
                <a:srgbClr val="FFFFFF"/>
              </a:solidFill>
            </a:endParaRPr>
          </a:p>
          <a:p>
            <a:pPr marR="0" algn="l" defTabSz="914400" rtl="0" fontAlgn="auto" latinLnBrk="0" hangingPunct="0">
              <a:lnSpc>
                <a:spcPct val="150000"/>
              </a:lnSpc>
              <a:spcBef>
                <a:spcPts val="0"/>
              </a:spcBef>
              <a:spcAft>
                <a:spcPts val="0"/>
              </a:spcAft>
              <a:buClrTx/>
              <a:buSzTx/>
              <a:tabLst/>
            </a:pPr>
            <a:r>
              <a:rPr lang="zh-CN" altLang="en-US" dirty="0">
                <a:solidFill>
                  <a:srgbClr val="FFFFFF"/>
                </a:solidFill>
              </a:rPr>
              <a:t>课程结束，学院将获得帝国理工学院授予的结业证书和成绩证明。</a:t>
            </a:r>
            <a:endParaRPr lang="en-GB" altLang="zh-CN" dirty="0">
              <a:solidFill>
                <a:srgbClr val="FFFFFF"/>
              </a:solidFill>
            </a:endParaRPr>
          </a:p>
          <a:p>
            <a:pPr marR="0" algn="l" defTabSz="914400" rtl="0" fontAlgn="auto" latinLnBrk="0" hangingPunct="0">
              <a:lnSpc>
                <a:spcPct val="150000"/>
              </a:lnSpc>
              <a:spcBef>
                <a:spcPts val="0"/>
              </a:spcBef>
              <a:spcAft>
                <a:spcPts val="0"/>
              </a:spcAft>
              <a:buClrTx/>
              <a:buSzTx/>
              <a:tabLst/>
            </a:pPr>
            <a:endParaRPr lang="en-GB" dirty="0">
              <a:solidFill>
                <a:srgbClr val="FFFFFF"/>
              </a:solidFill>
            </a:endParaRPr>
          </a:p>
          <a:p>
            <a:pPr marL="285750" marR="0" indent="-285750" algn="l" defTabSz="914400" rtl="0" fontAlgn="auto" latinLnBrk="0" hangingPunct="0">
              <a:lnSpc>
                <a:spcPct val="150000"/>
              </a:lnSpc>
              <a:spcBef>
                <a:spcPts val="0"/>
              </a:spcBef>
              <a:spcAft>
                <a:spcPts val="0"/>
              </a:spcAft>
              <a:buClrTx/>
              <a:buSzTx/>
              <a:buFont typeface="Wingdings" panose="05000000000000000000" pitchFamily="2" charset="2"/>
              <a:buChar char="v"/>
              <a:tabLst/>
            </a:pPr>
            <a:r>
              <a:rPr lang="zh-CN" altLang="en-US" dirty="0">
                <a:solidFill>
                  <a:srgbClr val="FFFFFF"/>
                </a:solidFill>
              </a:rPr>
              <a:t>推荐信</a:t>
            </a:r>
            <a:endParaRPr lang="en-GB" altLang="zh-CN" dirty="0">
              <a:solidFill>
                <a:srgbClr val="FFFFFF"/>
              </a:solidFill>
            </a:endParaRPr>
          </a:p>
          <a:p>
            <a:pPr marR="0" algn="l" defTabSz="914400" rtl="0" fontAlgn="auto" latinLnBrk="0" hangingPunct="0">
              <a:lnSpc>
                <a:spcPct val="150000"/>
              </a:lnSpc>
              <a:spcBef>
                <a:spcPts val="0"/>
              </a:spcBef>
              <a:spcAft>
                <a:spcPts val="0"/>
              </a:spcAft>
              <a:buClrTx/>
              <a:buSzTx/>
              <a:tabLst/>
            </a:pPr>
            <a:r>
              <a:rPr lang="zh-CN" altLang="en-US" dirty="0">
                <a:solidFill>
                  <a:srgbClr val="FFFFFF"/>
                </a:solidFill>
              </a:rPr>
              <a:t>表现突出的同学有机会获得授课院士的推荐信。</a:t>
            </a:r>
            <a:endParaRPr lang="en-GB" dirty="0">
              <a:solidFill>
                <a:srgbClr val="FFFFFF"/>
              </a:solidFill>
            </a:endParaRPr>
          </a:p>
        </p:txBody>
      </p:sp>
      <p:sp>
        <p:nvSpPr>
          <p:cNvPr id="15" name="矩形 2">
            <a:extLst>
              <a:ext uri="{FF2B5EF4-FFF2-40B4-BE49-F238E27FC236}">
                <a16:creationId xmlns:a16="http://schemas.microsoft.com/office/drawing/2014/main" id="{27D32418-1AB5-4273-B6F9-20622E8F2247}"/>
              </a:ext>
            </a:extLst>
          </p:cNvPr>
          <p:cNvSpPr/>
          <p:nvPr/>
        </p:nvSpPr>
        <p:spPr>
          <a:xfrm>
            <a:off x="-1" y="1368109"/>
            <a:ext cx="12165433" cy="5489891"/>
          </a:xfrm>
          <a:prstGeom prst="rect">
            <a:avLst/>
          </a:prstGeom>
          <a:solidFill>
            <a:srgbClr val="2F559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HK"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2" name="TextBox 1">
            <a:extLst>
              <a:ext uri="{FF2B5EF4-FFF2-40B4-BE49-F238E27FC236}">
                <a16:creationId xmlns:a16="http://schemas.microsoft.com/office/drawing/2014/main" id="{629F55EB-4F7A-4D38-8C76-1C23F1A2FAD3}"/>
              </a:ext>
            </a:extLst>
          </p:cNvPr>
          <p:cNvSpPr txBox="1"/>
          <p:nvPr/>
        </p:nvSpPr>
        <p:spPr>
          <a:xfrm>
            <a:off x="29691" y="1415161"/>
            <a:ext cx="12135741" cy="56784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171450" lvl="0" indent="-171450">
              <a:buFont typeface="Wingdings" panose="05000000000000000000" pitchFamily="2" charset="2"/>
              <a:buChar char="v"/>
            </a:pPr>
            <a:r>
              <a:rPr lang="zh-CN" altLang="en-US" sz="1500" dirty="0">
                <a:solidFill>
                  <a:srgbClr val="FFFFFF"/>
                </a:solidFill>
                <a:latin typeface="Calibri" panose="020F0502020204030204" pitchFamily="34" charset="0"/>
                <a:ea typeface="Microsoft YaHei" panose="020B0503020204020204" pitchFamily="34" charset="-122"/>
              </a:rPr>
              <a:t>语言成绩</a:t>
            </a:r>
            <a:r>
              <a:rPr lang="en-GB" sz="1500" dirty="0">
                <a:solidFill>
                  <a:srgbClr val="FFFFFF"/>
                </a:solidFill>
                <a:latin typeface="Calibri" panose="020F0502020204030204" pitchFamily="34" charset="0"/>
                <a:ea typeface="Microsoft YaHei" panose="020B0503020204020204" pitchFamily="34" charset="-122"/>
              </a:rPr>
              <a:t>: </a:t>
            </a:r>
            <a:r>
              <a:rPr lang="zh-CN" altLang="en-US" sz="1500" dirty="0">
                <a:solidFill>
                  <a:srgbClr val="FFFFFF"/>
                </a:solidFill>
                <a:latin typeface="Calibri" panose="020F0502020204030204" pitchFamily="34" charset="0"/>
                <a:ea typeface="Microsoft YaHei" panose="020B0503020204020204" pitchFamily="34" charset="-122"/>
              </a:rPr>
              <a:t>如果不达标，可以申请。不拘泥于考试的成绩。有英语成绩可以看下，没有我们也可以有个小面试，看看学员的英语能力。</a:t>
            </a:r>
            <a:endParaRPr lang="en-GB" sz="1500" dirty="0">
              <a:solidFill>
                <a:srgbClr val="FFFFFF"/>
              </a:solidFill>
              <a:latin typeface="Calibri" panose="020F0502020204030204" pitchFamily="34" charset="0"/>
              <a:ea typeface="Microsoft YaHei" panose="020B0503020204020204" pitchFamily="34" charset="-122"/>
            </a:endParaRPr>
          </a:p>
          <a:p>
            <a:pPr marL="457200"/>
            <a:r>
              <a:rPr lang="en-GB" sz="1500" dirty="0">
                <a:solidFill>
                  <a:srgbClr val="FFFFFF"/>
                </a:solidFill>
                <a:latin typeface="Calibri" panose="020F0502020204030204" pitchFamily="34" charset="0"/>
                <a:ea typeface="Microsoft YaHei" panose="020B0503020204020204" pitchFamily="34" charset="-122"/>
              </a:rPr>
              <a:t> </a:t>
            </a:r>
          </a:p>
          <a:p>
            <a:pPr marL="171450" lvl="0" indent="-171450">
              <a:buFont typeface="Wingdings" panose="05000000000000000000" pitchFamily="2" charset="2"/>
              <a:buChar char="v"/>
            </a:pPr>
            <a:r>
              <a:rPr lang="en-GB" sz="1500" dirty="0">
                <a:solidFill>
                  <a:srgbClr val="FFFFFF"/>
                </a:solidFill>
                <a:latin typeface="Calibri" panose="020F0502020204030204" pitchFamily="34" charset="0"/>
                <a:ea typeface="Microsoft YaHei" panose="020B0503020204020204" pitchFamily="34" charset="-122"/>
              </a:rPr>
              <a:t>500</a:t>
            </a:r>
            <a:r>
              <a:rPr lang="zh-CN" altLang="en-US" sz="1500" dirty="0">
                <a:solidFill>
                  <a:srgbClr val="FFFFFF"/>
                </a:solidFill>
                <a:latin typeface="Calibri" panose="020F0502020204030204" pitchFamily="34" charset="0"/>
                <a:ea typeface="Microsoft YaHei" panose="020B0503020204020204" pitchFamily="34" charset="-122"/>
              </a:rPr>
              <a:t>字的</a:t>
            </a:r>
            <a:r>
              <a:rPr lang="en-GB" sz="1500" dirty="0">
                <a:solidFill>
                  <a:srgbClr val="FFFFFF"/>
                </a:solidFill>
                <a:latin typeface="Calibri" panose="020F0502020204030204" pitchFamily="34" charset="0"/>
                <a:ea typeface="Microsoft YaHei" panose="020B0503020204020204" pitchFamily="34" charset="-122"/>
              </a:rPr>
              <a:t>PS : </a:t>
            </a:r>
            <a:r>
              <a:rPr lang="zh-CN" altLang="en-US" sz="1500" dirty="0">
                <a:solidFill>
                  <a:srgbClr val="FFFFFF"/>
                </a:solidFill>
                <a:latin typeface="Calibri" panose="020F0502020204030204" pitchFamily="34" charset="0"/>
                <a:ea typeface="Microsoft YaHei" panose="020B0503020204020204" pitchFamily="34" charset="-122"/>
              </a:rPr>
              <a:t>个人陈述</a:t>
            </a:r>
            <a:r>
              <a:rPr lang="en-GB" sz="1500" dirty="0">
                <a:solidFill>
                  <a:srgbClr val="FFFFFF"/>
                </a:solidFill>
                <a:latin typeface="Calibri" panose="020F0502020204030204" pitchFamily="34" charset="0"/>
                <a:ea typeface="Microsoft YaHei" panose="020B0503020204020204" pitchFamily="34" charset="-122"/>
              </a:rPr>
              <a:t>,</a:t>
            </a:r>
            <a:r>
              <a:rPr lang="zh-CN" altLang="en-US" sz="1500" dirty="0">
                <a:solidFill>
                  <a:srgbClr val="FFFFFF"/>
                </a:solidFill>
                <a:latin typeface="Calibri" panose="020F0502020204030204" pitchFamily="34" charset="0"/>
                <a:ea typeface="Microsoft YaHei" panose="020B0503020204020204" pitchFamily="34" charset="-122"/>
              </a:rPr>
              <a:t>如果不想申请奖学金的同学可以不写。个人称述的建议可以参考</a:t>
            </a:r>
            <a:r>
              <a:rPr lang="zh-CN" altLang="en-US" sz="1500" dirty="0">
                <a:solidFill>
                  <a:srgbClr val="FFFFFF"/>
                </a:solidFill>
                <a:latin typeface="Calibri" panose="020F0502020204030204" pitchFamily="34" charset="0"/>
                <a:ea typeface="Microsoft YaHei" panose="020B0503020204020204" pitchFamily="34" charset="-122"/>
                <a:hlinkClick r:id="rId5">
                  <a:extLst>
                    <a:ext uri="{A12FA001-AC4F-418D-AE19-62706E023703}">
                      <ahyp:hlinkClr xmlns:ahyp="http://schemas.microsoft.com/office/drawing/2018/hyperlinkcolor" val="tx"/>
                    </a:ext>
                  </a:extLst>
                </a:hlinkClick>
              </a:rPr>
              <a:t>这里</a:t>
            </a:r>
            <a:r>
              <a:rPr lang="zh-CN" altLang="en-US" sz="1500" dirty="0">
                <a:solidFill>
                  <a:srgbClr val="FFFFFF"/>
                </a:solidFill>
                <a:latin typeface="Calibri" panose="020F0502020204030204" pitchFamily="34" charset="0"/>
                <a:ea typeface="Microsoft YaHei" panose="020B0503020204020204" pitchFamily="34" charset="-122"/>
              </a:rPr>
              <a:t>。</a:t>
            </a:r>
            <a:endParaRPr lang="en-GB" sz="1500" dirty="0">
              <a:solidFill>
                <a:srgbClr val="FFFFFF"/>
              </a:solidFill>
              <a:latin typeface="Calibri" panose="020F0502020204030204" pitchFamily="34" charset="0"/>
              <a:ea typeface="Microsoft YaHei" panose="020B0503020204020204" pitchFamily="34" charset="-122"/>
            </a:endParaRPr>
          </a:p>
          <a:p>
            <a:pPr marL="457200"/>
            <a:r>
              <a:rPr lang="en-GB" sz="1500" dirty="0">
                <a:solidFill>
                  <a:srgbClr val="FFFFFF"/>
                </a:solidFill>
                <a:latin typeface="Calibri" panose="020F0502020204030204" pitchFamily="34" charset="0"/>
                <a:ea typeface="Microsoft YaHei" panose="020B0503020204020204" pitchFamily="34" charset="-122"/>
              </a:rPr>
              <a:t> </a:t>
            </a:r>
          </a:p>
          <a:p>
            <a:pPr marL="171450" lvl="0" indent="-171450">
              <a:buFont typeface="Wingdings" panose="05000000000000000000" pitchFamily="2" charset="2"/>
              <a:buChar char="v"/>
            </a:pPr>
            <a:r>
              <a:rPr lang="zh-CN" altLang="en-US" sz="1500" dirty="0">
                <a:solidFill>
                  <a:srgbClr val="FFFFFF"/>
                </a:solidFill>
                <a:latin typeface="Calibri" panose="020F0502020204030204" pitchFamily="34" charset="0"/>
                <a:ea typeface="Microsoft YaHei" panose="020B0503020204020204" pitchFamily="34" charset="-122"/>
              </a:rPr>
              <a:t>招生人数和录取比例：</a:t>
            </a:r>
            <a:r>
              <a:rPr lang="en-GB" sz="1500" dirty="0">
                <a:solidFill>
                  <a:srgbClr val="FFFFFF"/>
                </a:solidFill>
                <a:latin typeface="Calibri" panose="020F0502020204030204" pitchFamily="34" charset="0"/>
                <a:ea typeface="Microsoft YaHei" panose="020B0503020204020204" pitchFamily="34" charset="-122"/>
              </a:rPr>
              <a:t>100</a:t>
            </a:r>
            <a:r>
              <a:rPr lang="zh-CN" altLang="en-US" sz="1500" dirty="0">
                <a:solidFill>
                  <a:srgbClr val="FFFFFF"/>
                </a:solidFill>
                <a:latin typeface="Calibri" panose="020F0502020204030204" pitchFamily="34" charset="0"/>
                <a:ea typeface="Microsoft YaHei" panose="020B0503020204020204" pitchFamily="34" charset="-122"/>
              </a:rPr>
              <a:t>人。这个暑期项目已成功开展了几年，很多</a:t>
            </a:r>
            <a:r>
              <a:rPr lang="en-GB" sz="1500" dirty="0">
                <a:solidFill>
                  <a:srgbClr val="FFFFFF"/>
                </a:solidFill>
                <a:latin typeface="Calibri" panose="020F0502020204030204" pitchFamily="34" charset="0"/>
                <a:ea typeface="Microsoft YaHei" panose="020B0503020204020204" pitchFamily="34" charset="-122"/>
              </a:rPr>
              <a:t>985</a:t>
            </a:r>
            <a:r>
              <a:rPr lang="zh-CN" altLang="en-US" sz="1500" dirty="0">
                <a:solidFill>
                  <a:srgbClr val="FFFFFF"/>
                </a:solidFill>
                <a:latin typeface="Calibri" panose="020F0502020204030204" pitchFamily="34" charset="0"/>
                <a:ea typeface="Microsoft YaHei" panose="020B0503020204020204" pitchFamily="34" charset="-122"/>
              </a:rPr>
              <a:t>和</a:t>
            </a:r>
            <a:r>
              <a:rPr lang="en-GB" sz="1500" dirty="0">
                <a:solidFill>
                  <a:srgbClr val="FFFFFF"/>
                </a:solidFill>
                <a:latin typeface="Calibri" panose="020F0502020204030204" pitchFamily="34" charset="0"/>
                <a:ea typeface="Microsoft YaHei" panose="020B0503020204020204" pitchFamily="34" charset="-122"/>
              </a:rPr>
              <a:t>211</a:t>
            </a:r>
            <a:r>
              <a:rPr lang="zh-CN" altLang="en-US" sz="1500" dirty="0">
                <a:solidFill>
                  <a:srgbClr val="FFFFFF"/>
                </a:solidFill>
                <a:latin typeface="Calibri" panose="020F0502020204030204" pitchFamily="34" charset="0"/>
                <a:ea typeface="Microsoft YaHei" panose="020B0503020204020204" pitchFamily="34" charset="-122"/>
              </a:rPr>
              <a:t>大学会专门组织学生参加。建议有兴趣的同学尽快报名，提交申请。先申请，先考虑，先录取。</a:t>
            </a:r>
            <a:endParaRPr lang="en-GB" sz="1500" dirty="0">
              <a:solidFill>
                <a:srgbClr val="FFFFFF"/>
              </a:solidFill>
              <a:latin typeface="Calibri" panose="020F0502020204030204" pitchFamily="34" charset="0"/>
              <a:ea typeface="Microsoft YaHei" panose="020B0503020204020204" pitchFamily="34" charset="-122"/>
            </a:endParaRPr>
          </a:p>
          <a:p>
            <a:pPr marL="457200"/>
            <a:r>
              <a:rPr lang="en-GB" sz="1500" dirty="0">
                <a:solidFill>
                  <a:srgbClr val="FFFFFF"/>
                </a:solidFill>
                <a:latin typeface="Calibri" panose="020F0502020204030204" pitchFamily="34" charset="0"/>
                <a:ea typeface="Microsoft YaHei" panose="020B0503020204020204" pitchFamily="34" charset="-122"/>
              </a:rPr>
              <a:t> </a:t>
            </a:r>
          </a:p>
          <a:p>
            <a:pPr marL="171450" lvl="0" indent="-171450">
              <a:buFont typeface="Wingdings" panose="05000000000000000000" pitchFamily="2" charset="2"/>
              <a:buChar char="v"/>
            </a:pPr>
            <a:r>
              <a:rPr lang="zh-CN" altLang="en-US" sz="1500" dirty="0">
                <a:solidFill>
                  <a:srgbClr val="FFFFFF"/>
                </a:solidFill>
                <a:latin typeface="Calibri" panose="020F0502020204030204" pitchFamily="34" charset="0"/>
                <a:ea typeface="Microsoft YaHei" panose="020B0503020204020204" pitchFamily="34" charset="-122"/>
              </a:rPr>
              <a:t>招生帮助：帝国理工现有的学生以及招生官会在暑期课程中给您就报考帝国理工和相关学科指导和建议，也会留下联系方式供您后续跟进申请大学事宜。不少学生凭借本次暑期课程的成绩，结业证书，和推荐信，成功申请到耶鲁，帝国理工，苏黎世理工等世界顶尖大学数据科学，人工智能，计算机等相关领域的硕士和博士。</a:t>
            </a:r>
            <a:endParaRPr lang="en-GB" sz="1500" dirty="0">
              <a:solidFill>
                <a:srgbClr val="FFFFFF"/>
              </a:solidFill>
              <a:latin typeface="Calibri" panose="020F0502020204030204" pitchFamily="34" charset="0"/>
              <a:ea typeface="Microsoft YaHei" panose="020B0503020204020204" pitchFamily="34" charset="-122"/>
            </a:endParaRPr>
          </a:p>
          <a:p>
            <a:pPr marL="457200"/>
            <a:r>
              <a:rPr lang="en-GB" sz="1500" dirty="0">
                <a:solidFill>
                  <a:srgbClr val="FFFFFF"/>
                </a:solidFill>
                <a:latin typeface="Calibri" panose="020F0502020204030204" pitchFamily="34" charset="0"/>
                <a:ea typeface="Microsoft YaHei" panose="020B0503020204020204" pitchFamily="34" charset="-122"/>
              </a:rPr>
              <a:t> </a:t>
            </a:r>
          </a:p>
          <a:p>
            <a:pPr marL="171450" lvl="0" indent="-171450">
              <a:buFont typeface="Wingdings" panose="05000000000000000000" pitchFamily="2" charset="2"/>
              <a:buChar char="v"/>
            </a:pPr>
            <a:r>
              <a:rPr lang="zh-CN" altLang="en-US" sz="1500" dirty="0">
                <a:solidFill>
                  <a:srgbClr val="FFFFFF"/>
                </a:solidFill>
                <a:latin typeface="Calibri" panose="020F0502020204030204" pitchFamily="34" charset="0"/>
                <a:ea typeface="Microsoft YaHei" panose="020B0503020204020204" pitchFamily="34" charset="-122"/>
              </a:rPr>
              <a:t>证书，成绩单，推荐信：所有参与学生会收到帝国理工证书，成绩单，表现好的成员可以有机会获得授课院士老师的推荐信。 </a:t>
            </a:r>
            <a:endParaRPr lang="en-GB" sz="1500" dirty="0">
              <a:solidFill>
                <a:srgbClr val="FFFFFF"/>
              </a:solidFill>
              <a:latin typeface="Calibri" panose="020F0502020204030204" pitchFamily="34" charset="0"/>
              <a:ea typeface="Microsoft YaHei" panose="020B0503020204020204" pitchFamily="34" charset="-122"/>
            </a:endParaRPr>
          </a:p>
          <a:p>
            <a:pPr marL="457200"/>
            <a:r>
              <a:rPr lang="en-GB" sz="1500" dirty="0">
                <a:solidFill>
                  <a:srgbClr val="FFFFFF"/>
                </a:solidFill>
                <a:latin typeface="Calibri" panose="020F0502020204030204" pitchFamily="34" charset="0"/>
                <a:ea typeface="Microsoft YaHei" panose="020B0503020204020204" pitchFamily="34" charset="-122"/>
              </a:rPr>
              <a:t> </a:t>
            </a:r>
          </a:p>
          <a:p>
            <a:pPr marL="171450" lvl="0" indent="-171450">
              <a:buFont typeface="Wingdings" panose="05000000000000000000" pitchFamily="2" charset="2"/>
              <a:buChar char="v"/>
            </a:pPr>
            <a:r>
              <a:rPr lang="zh-CN" altLang="en-US" sz="1500" dirty="0">
                <a:solidFill>
                  <a:srgbClr val="FFFFFF"/>
                </a:solidFill>
                <a:latin typeface="Calibri" panose="020F0502020204030204" pitchFamily="34" charset="0"/>
                <a:ea typeface="Microsoft YaHei" panose="020B0503020204020204" pitchFamily="34" charset="-122"/>
              </a:rPr>
              <a:t>上课软件：帝国理工使用</a:t>
            </a:r>
            <a:r>
              <a:rPr lang="zh-CN" altLang="en-US" sz="1500" dirty="0">
                <a:solidFill>
                  <a:srgbClr val="FFFFFF"/>
                </a:solidFill>
                <a:latin typeface="Calibri" panose="020F0502020204030204" pitchFamily="34" charset="0"/>
                <a:ea typeface="Microsoft YaHei" panose="020B0503020204020204" pitchFamily="34" charset="-122"/>
                <a:hlinkClick r:id="rId6">
                  <a:extLst>
                    <a:ext uri="{A12FA001-AC4F-418D-AE19-62706E023703}">
                      <ahyp:hlinkClr xmlns:ahyp="http://schemas.microsoft.com/office/drawing/2018/hyperlinkcolor" val="tx"/>
                    </a:ext>
                  </a:extLst>
                </a:hlinkClick>
              </a:rPr>
              <a:t>微软</a:t>
            </a:r>
            <a:r>
              <a:rPr lang="en-GB" sz="1500" dirty="0">
                <a:solidFill>
                  <a:srgbClr val="FFFFFF"/>
                </a:solidFill>
                <a:latin typeface="Calibri" panose="020F0502020204030204" pitchFamily="34" charset="0"/>
                <a:ea typeface="Microsoft YaHei" panose="020B0503020204020204" pitchFamily="34" charset="-122"/>
                <a:hlinkClick r:id="rId6">
                  <a:extLst>
                    <a:ext uri="{A12FA001-AC4F-418D-AE19-62706E023703}">
                      <ahyp:hlinkClr xmlns:ahyp="http://schemas.microsoft.com/office/drawing/2018/hyperlinkcolor" val="tx"/>
                    </a:ext>
                  </a:extLst>
                </a:hlinkClick>
              </a:rPr>
              <a:t>Team</a:t>
            </a:r>
            <a:r>
              <a:rPr lang="zh-CN" altLang="en-US" sz="1500" dirty="0">
                <a:solidFill>
                  <a:srgbClr val="FFFFFF"/>
                </a:solidFill>
                <a:latin typeface="Calibri" panose="020F0502020204030204" pitchFamily="34" charset="0"/>
                <a:ea typeface="Microsoft YaHei" panose="020B0503020204020204" pitchFamily="34" charset="-122"/>
              </a:rPr>
              <a:t>，您如果之前没有用过这个软件，我们在预备课上，会给大家做技术调试，确保大家熟悉上课软件。</a:t>
            </a:r>
            <a:endParaRPr lang="en-GB" sz="1500" dirty="0">
              <a:solidFill>
                <a:srgbClr val="FFFFFF"/>
              </a:solidFill>
              <a:latin typeface="Calibri" panose="020F0502020204030204" pitchFamily="34" charset="0"/>
              <a:ea typeface="Microsoft YaHei" panose="020B0503020204020204" pitchFamily="34" charset="-122"/>
            </a:endParaRPr>
          </a:p>
          <a:p>
            <a:pPr marL="457200"/>
            <a:r>
              <a:rPr lang="en-GB" sz="1500" dirty="0">
                <a:solidFill>
                  <a:srgbClr val="FFFFFF"/>
                </a:solidFill>
                <a:latin typeface="Calibri" panose="020F0502020204030204" pitchFamily="34" charset="0"/>
                <a:ea typeface="Microsoft YaHei" panose="020B0503020204020204" pitchFamily="34" charset="-122"/>
              </a:rPr>
              <a:t> </a:t>
            </a:r>
          </a:p>
          <a:p>
            <a:pPr marL="171450" lvl="0" indent="-171450">
              <a:buFont typeface="Wingdings" panose="05000000000000000000" pitchFamily="2" charset="2"/>
              <a:buChar char="v"/>
            </a:pPr>
            <a:r>
              <a:rPr lang="zh-CN" altLang="en-US" sz="1500" dirty="0">
                <a:solidFill>
                  <a:srgbClr val="FFFFFF"/>
                </a:solidFill>
                <a:latin typeface="Calibri" panose="020F0502020204030204" pitchFamily="34" charset="0"/>
                <a:ea typeface="Microsoft YaHei" panose="020B0503020204020204" pitchFamily="34" charset="-122"/>
              </a:rPr>
              <a:t>课后作业：课后不会有很多作业。绝大部分的项目作业，导师上课就指导学生做好。除非，课后小组成员希望在课后花更多的时间来完善小组的项目，这个也是可以的。</a:t>
            </a:r>
            <a:endParaRPr lang="en-GB" sz="1500" dirty="0">
              <a:solidFill>
                <a:srgbClr val="FFFFFF"/>
              </a:solidFill>
              <a:latin typeface="Calibri" panose="020F0502020204030204" pitchFamily="34" charset="0"/>
              <a:ea typeface="Microsoft YaHei" panose="020B0503020204020204" pitchFamily="34" charset="-122"/>
            </a:endParaRPr>
          </a:p>
          <a:p>
            <a:pPr marL="457200"/>
            <a:r>
              <a:rPr lang="en-GB" sz="1500" dirty="0">
                <a:solidFill>
                  <a:srgbClr val="FFFFFF"/>
                </a:solidFill>
                <a:latin typeface="Calibri" panose="020F0502020204030204" pitchFamily="34" charset="0"/>
                <a:ea typeface="Microsoft YaHei" panose="020B0503020204020204" pitchFamily="34" charset="-122"/>
              </a:rPr>
              <a:t> </a:t>
            </a:r>
          </a:p>
          <a:p>
            <a:pPr marL="171450" lvl="0" indent="-171450">
              <a:buFont typeface="Wingdings" panose="05000000000000000000" pitchFamily="2" charset="2"/>
              <a:buChar char="v"/>
            </a:pPr>
            <a:r>
              <a:rPr lang="zh-CN" altLang="en-US" sz="1500" dirty="0">
                <a:solidFill>
                  <a:srgbClr val="FFFFFF"/>
                </a:solidFill>
                <a:latin typeface="Calibri" panose="020F0502020204030204" pitchFamily="34" charset="0"/>
                <a:ea typeface="Microsoft YaHei" panose="020B0503020204020204" pitchFamily="34" charset="-122"/>
              </a:rPr>
              <a:t>申请材料：如果贵校国际处组织报名，可以把以下申请材料发给贵校国际处。贵校国际处整理好后集体发给帝国理工。</a:t>
            </a:r>
            <a:endParaRPr lang="en-GB" sz="1500" dirty="0">
              <a:solidFill>
                <a:srgbClr val="FFFFFF"/>
              </a:solidFill>
              <a:latin typeface="Calibri" panose="020F0502020204030204" pitchFamily="34" charset="0"/>
              <a:ea typeface="Microsoft YaHei" panose="020B0503020204020204" pitchFamily="34" charset="-122"/>
            </a:endParaRPr>
          </a:p>
          <a:p>
            <a:pPr marL="342900" lvl="0" indent="-342900">
              <a:buFont typeface="Symbol" panose="05050102010706020507" pitchFamily="18" charset="2"/>
              <a:buChar char=""/>
            </a:pPr>
            <a:r>
              <a:rPr lang="zh-CN" altLang="en-US" sz="1500" dirty="0">
                <a:solidFill>
                  <a:srgbClr val="FFFFFF"/>
                </a:solidFill>
                <a:latin typeface="Calibri" panose="020F0502020204030204" pitchFamily="34" charset="0"/>
                <a:ea typeface="Microsoft YaHei" panose="020B0503020204020204" pitchFamily="34" charset="-122"/>
              </a:rPr>
              <a:t>英语语言成绩（如果没有的，需要做一个小的面试），</a:t>
            </a:r>
            <a:endParaRPr lang="en-GB" sz="1500" dirty="0">
              <a:solidFill>
                <a:srgbClr val="FFFFFF"/>
              </a:solidFill>
              <a:latin typeface="Calibri" panose="020F0502020204030204" pitchFamily="34" charset="0"/>
              <a:ea typeface="Microsoft YaHei" panose="020B0503020204020204" pitchFamily="34" charset="-122"/>
            </a:endParaRPr>
          </a:p>
          <a:p>
            <a:pPr marL="342900" lvl="0" indent="-342900">
              <a:buFont typeface="Symbol" panose="05050102010706020507" pitchFamily="18" charset="2"/>
              <a:buChar char=""/>
            </a:pPr>
            <a:r>
              <a:rPr lang="zh-CN" altLang="en-US" sz="1500" dirty="0">
                <a:solidFill>
                  <a:srgbClr val="FFFFFF"/>
                </a:solidFill>
                <a:latin typeface="Calibri" panose="020F0502020204030204" pitchFamily="34" charset="0"/>
                <a:ea typeface="Microsoft YaHei" panose="020B0503020204020204" pitchFamily="34" charset="-122"/>
              </a:rPr>
              <a:t>英文成绩单，</a:t>
            </a:r>
            <a:endParaRPr lang="en-GB" sz="1500" dirty="0">
              <a:solidFill>
                <a:srgbClr val="FFFFFF"/>
              </a:solidFill>
              <a:latin typeface="Calibri" panose="020F0502020204030204" pitchFamily="34" charset="0"/>
              <a:ea typeface="Microsoft YaHei" panose="020B0503020204020204" pitchFamily="34" charset="-122"/>
            </a:endParaRPr>
          </a:p>
          <a:p>
            <a:pPr marL="342900" lvl="0" indent="-342900">
              <a:buFont typeface="Symbol" panose="05050102010706020507" pitchFamily="18" charset="2"/>
              <a:buChar char=""/>
            </a:pPr>
            <a:r>
              <a:rPr lang="zh-CN" altLang="en-US" sz="1500" dirty="0">
                <a:solidFill>
                  <a:srgbClr val="FFFFFF"/>
                </a:solidFill>
                <a:latin typeface="Calibri" panose="020F0502020204030204" pitchFamily="34" charset="0"/>
                <a:ea typeface="Microsoft YaHei" panose="020B0503020204020204" pitchFamily="34" charset="-122"/>
              </a:rPr>
              <a:t>申请表（附上），</a:t>
            </a:r>
            <a:endParaRPr lang="en-GB" sz="1500" dirty="0">
              <a:solidFill>
                <a:srgbClr val="FFFFFF"/>
              </a:solidFill>
              <a:latin typeface="Calibri" panose="020F0502020204030204" pitchFamily="34" charset="0"/>
              <a:ea typeface="Microsoft YaHei" panose="020B0503020204020204" pitchFamily="34" charset="-122"/>
            </a:endParaRPr>
          </a:p>
          <a:p>
            <a:pPr marL="342900" lvl="0" indent="-342900">
              <a:buFont typeface="Symbol" panose="05050102010706020507" pitchFamily="18" charset="2"/>
              <a:buChar char=""/>
            </a:pPr>
            <a:r>
              <a:rPr lang="en-GB" sz="1500" dirty="0">
                <a:solidFill>
                  <a:srgbClr val="FFFFFF"/>
                </a:solidFill>
                <a:latin typeface="Calibri" panose="020F0502020204030204" pitchFamily="34" charset="0"/>
                <a:ea typeface="Microsoft YaHei" panose="020B0503020204020204" pitchFamily="34" charset="-122"/>
              </a:rPr>
              <a:t>500</a:t>
            </a:r>
            <a:r>
              <a:rPr lang="zh-CN" altLang="en-US" sz="1500" dirty="0">
                <a:solidFill>
                  <a:srgbClr val="FFFFFF"/>
                </a:solidFill>
                <a:latin typeface="Calibri" panose="020F0502020204030204" pitchFamily="34" charset="0"/>
                <a:ea typeface="Microsoft YaHei" panose="020B0503020204020204" pitchFamily="34" charset="-122"/>
              </a:rPr>
              <a:t>字</a:t>
            </a:r>
            <a:r>
              <a:rPr lang="en-GB" sz="1500" dirty="0">
                <a:solidFill>
                  <a:srgbClr val="FFFFFF"/>
                </a:solidFill>
                <a:latin typeface="Calibri" panose="020F0502020204030204" pitchFamily="34" charset="0"/>
                <a:ea typeface="Microsoft YaHei" panose="020B0503020204020204" pitchFamily="34" charset="-122"/>
              </a:rPr>
              <a:t>PS</a:t>
            </a:r>
            <a:r>
              <a:rPr lang="zh-CN" altLang="en-US" sz="1500" dirty="0">
                <a:solidFill>
                  <a:srgbClr val="FFFFFF"/>
                </a:solidFill>
                <a:latin typeface="Calibri" panose="020F0502020204030204" pitchFamily="34" charset="0"/>
                <a:ea typeface="Microsoft YaHei" panose="020B0503020204020204" pitchFamily="34" charset="-122"/>
              </a:rPr>
              <a:t>（如果想申请奖学金）</a:t>
            </a:r>
            <a:endParaRPr lang="en-GB" sz="1500" dirty="0">
              <a:solidFill>
                <a:srgbClr val="FFFFFF"/>
              </a:solidFill>
              <a:latin typeface="Calibri" panose="020F0502020204030204" pitchFamily="34" charset="0"/>
              <a:ea typeface="Microsoft YaHei" panose="020B0503020204020204" pitchFamily="34" charset="-122"/>
            </a:endParaRPr>
          </a:p>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FFFFFF"/>
              </a:solidFill>
              <a:effectLst/>
              <a:uFillTx/>
              <a:latin typeface="+mj-lt"/>
              <a:ea typeface="+mj-ea"/>
              <a:cs typeface="+mj-cs"/>
              <a:sym typeface="Calibri"/>
            </a:endParaRPr>
          </a:p>
        </p:txBody>
      </p:sp>
    </p:spTree>
    <p:extLst>
      <p:ext uri="{BB962C8B-B14F-4D97-AF65-F5344CB8AC3E}">
        <p14:creationId xmlns:p14="http://schemas.microsoft.com/office/powerpoint/2010/main" val="363639625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2" name="Object 1702"/>
          <p:cNvSpPr txBox="1"/>
          <p:nvPr/>
        </p:nvSpPr>
        <p:spPr>
          <a:xfrm>
            <a:off x="980351" y="919991"/>
            <a:ext cx="6630685" cy="273050"/>
          </a:xfrm>
          <a:prstGeom prst="rect">
            <a:avLst/>
          </a:prstGeom>
        </p:spPr>
        <p:txBody>
          <a:bodyPr vert="horz" rtlCol="0" anchor="t" anchorCtr="0">
            <a:noAutofit/>
          </a:bodyPr>
          <a:lstStyle/>
          <a:p>
            <a:pPr algn="l">
              <a:lnSpc>
                <a:spcPct val="100000"/>
              </a:lnSpc>
            </a:pPr>
            <a:r>
              <a:rPr lang="en-GB" altLang="zh-CN" dirty="0">
                <a:solidFill>
                  <a:srgbClr val="999999"/>
                </a:solidFill>
                <a:latin typeface="OPPOSans-M"/>
                <a:ea typeface="OPPOSans-M"/>
              </a:rPr>
              <a:t>DATA SCIENCE INSTITUTE, IMPERIAL COLLEGE LONDON</a:t>
            </a:r>
            <a:r>
              <a:rPr lang="zh-CN" altLang="en-US" dirty="0">
                <a:solidFill>
                  <a:srgbClr val="999999"/>
                </a:solidFill>
                <a:latin typeface="OPPOSans-M"/>
                <a:ea typeface="OPPOSans-M"/>
              </a:rPr>
              <a:t> </a:t>
            </a:r>
            <a:endParaRPr lang="zh-CN" altLang="en-US" sz="900" dirty="0"/>
          </a:p>
        </p:txBody>
      </p:sp>
      <p:sp>
        <p:nvSpPr>
          <p:cNvPr id="1709" name="Object 1709"/>
          <p:cNvSpPr txBox="1"/>
          <p:nvPr/>
        </p:nvSpPr>
        <p:spPr>
          <a:xfrm>
            <a:off x="193466" y="1806411"/>
            <a:ext cx="7105406" cy="4157598"/>
          </a:xfrm>
          <a:prstGeom prst="rect">
            <a:avLst/>
          </a:prstGeom>
        </p:spPr>
        <p:txBody>
          <a:bodyPr vert="horz" rtlCol="0" anchor="t" anchorCtr="0">
            <a:noAutofit/>
          </a:bodyPr>
          <a:lstStyle/>
          <a:p>
            <a:pPr>
              <a:lnSpc>
                <a:spcPct val="133333"/>
              </a:lnSpc>
            </a:pPr>
            <a:endParaRPr lang="en-GB" altLang="zh-CN" sz="1400" spc="75" dirty="0">
              <a:solidFill>
                <a:srgbClr val="FFFFFF"/>
              </a:solidFill>
              <a:latin typeface="Microsoft YaHei UI Light" panose="020B0502040204020203" pitchFamily="34" charset="-122"/>
              <a:ea typeface="Microsoft YaHei UI Light" panose="020B0502040204020203" pitchFamily="34" charset="-122"/>
            </a:endParaRPr>
          </a:p>
        </p:txBody>
      </p:sp>
      <p:pic>
        <p:nvPicPr>
          <p:cNvPr id="7" name="Picture 6" descr="A picture containing drawing&#10;&#10;Description automatically generated">
            <a:extLst>
              <a:ext uri="{FF2B5EF4-FFF2-40B4-BE49-F238E27FC236}">
                <a16:creationId xmlns:a16="http://schemas.microsoft.com/office/drawing/2014/main" id="{1E6DF278-AB42-4B4F-9377-77EE4E5C1E11}"/>
              </a:ext>
            </a:extLst>
          </p:cNvPr>
          <p:cNvPicPr>
            <a:picLocks noChangeAspect="1"/>
          </p:cNvPicPr>
          <p:nvPr/>
        </p:nvPicPr>
        <p:blipFill>
          <a:blip r:embed="rId3"/>
          <a:stretch>
            <a:fillRect/>
          </a:stretch>
        </p:blipFill>
        <p:spPr>
          <a:xfrm>
            <a:off x="8908898" y="616514"/>
            <a:ext cx="2758440" cy="377190"/>
          </a:xfrm>
          <a:prstGeom prst="rect">
            <a:avLst/>
          </a:prstGeom>
        </p:spPr>
      </p:pic>
      <p:pic>
        <p:nvPicPr>
          <p:cNvPr id="12" name="image 204">
            <a:extLst>
              <a:ext uri="{FF2B5EF4-FFF2-40B4-BE49-F238E27FC236}">
                <a16:creationId xmlns:a16="http://schemas.microsoft.com/office/drawing/2014/main" id="{4A64DBE5-D55B-4111-AE5C-7B24D33C71F3}"/>
              </a:ext>
            </a:extLst>
          </p:cNvPr>
          <p:cNvPicPr>
            <a:picLocks noChangeAspect="1"/>
          </p:cNvPicPr>
          <p:nvPr/>
        </p:nvPicPr>
        <p:blipFill rotWithShape="1">
          <a:blip r:embed="rId4"/>
          <a:srcRect l="414" t="100878" r="63417" b="-145598"/>
          <a:stretch/>
        </p:blipFill>
        <p:spPr>
          <a:xfrm rot="5400000">
            <a:off x="441667" y="734164"/>
            <a:ext cx="756621" cy="161136"/>
          </a:xfrm>
          <a:prstGeom prst="rect">
            <a:avLst/>
          </a:prstGeom>
          <a:solidFill>
            <a:srgbClr val="2F5597"/>
          </a:solidFill>
          <a:ln>
            <a:noFill/>
          </a:ln>
        </p:spPr>
      </p:pic>
      <p:sp>
        <p:nvSpPr>
          <p:cNvPr id="13" name="TextBox 1"/>
          <p:cNvSpPr txBox="1"/>
          <p:nvPr/>
        </p:nvSpPr>
        <p:spPr>
          <a:xfrm>
            <a:off x="973424" y="382150"/>
            <a:ext cx="9376682"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200">
                <a:solidFill>
                  <a:srgbClr val="2F5597"/>
                </a:solidFill>
                <a:latin typeface="FZQingKeBenYueSongS-R-GB"/>
                <a:ea typeface="FZQingKeBenYueSongS-R-GB"/>
                <a:cs typeface="FZQingKeBenYueSongS-R-GB"/>
                <a:sym typeface="FZQingKeBenYueSongS-R-GB"/>
              </a:defRPr>
            </a:pPr>
            <a:r>
              <a:rPr lang="zh-CN" altLang="en-US" dirty="0">
                <a:solidFill>
                  <a:schemeClr val="accent5">
                    <a:lumMod val="75000"/>
                  </a:schemeClr>
                </a:solidFill>
              </a:rPr>
              <a:t>帝国理工数据科学在线暑期学校</a:t>
            </a:r>
            <a:r>
              <a:rPr lang="en-GB" altLang="zh-CN" dirty="0">
                <a:solidFill>
                  <a:schemeClr val="accent5">
                    <a:lumMod val="75000"/>
                  </a:schemeClr>
                </a:solidFill>
              </a:rPr>
              <a:t>-</a:t>
            </a:r>
            <a:r>
              <a:rPr lang="zh-CN" altLang="en-US" dirty="0">
                <a:solidFill>
                  <a:schemeClr val="accent5">
                    <a:lumMod val="75000"/>
                  </a:schemeClr>
                </a:solidFill>
              </a:rPr>
              <a:t>介绍会视频</a:t>
            </a:r>
          </a:p>
        </p:txBody>
      </p:sp>
      <p:sp>
        <p:nvSpPr>
          <p:cNvPr id="14" name="TextBox 8"/>
          <p:cNvSpPr txBox="1"/>
          <p:nvPr/>
        </p:nvSpPr>
        <p:spPr>
          <a:xfrm>
            <a:off x="11472747" y="6323274"/>
            <a:ext cx="284691"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600">
                <a:solidFill>
                  <a:srgbClr val="FFFFFF"/>
                </a:solidFill>
                <a:latin typeface="Avenir Light"/>
                <a:ea typeface="Avenir Light"/>
                <a:cs typeface="Avenir Light"/>
                <a:sym typeface="Avenir Light"/>
              </a:defRPr>
            </a:lvl1pPr>
          </a:lstStyle>
          <a:p>
            <a:r>
              <a:rPr lang="en-US" altLang="zh-CN" dirty="0">
                <a:solidFill>
                  <a:schemeClr val="bg1"/>
                </a:solidFill>
              </a:rPr>
              <a:t>4</a:t>
            </a:r>
            <a:r>
              <a:rPr lang="en-US" altLang="zh-CN" dirty="0"/>
              <a:t>5</a:t>
            </a:r>
            <a:endParaRPr dirty="0"/>
          </a:p>
        </p:txBody>
      </p:sp>
      <p:sp>
        <p:nvSpPr>
          <p:cNvPr id="10" name="TextBox 9">
            <a:extLst>
              <a:ext uri="{FF2B5EF4-FFF2-40B4-BE49-F238E27FC236}">
                <a16:creationId xmlns:a16="http://schemas.microsoft.com/office/drawing/2014/main" id="{80BF173E-5C29-4150-A527-3A9B73395A39}"/>
              </a:ext>
            </a:extLst>
          </p:cNvPr>
          <p:cNvSpPr txBox="1"/>
          <p:nvPr/>
        </p:nvSpPr>
        <p:spPr>
          <a:xfrm>
            <a:off x="193466" y="1531545"/>
            <a:ext cx="7417570" cy="4662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50000"/>
              </a:lnSpc>
              <a:spcBef>
                <a:spcPts val="0"/>
              </a:spcBef>
              <a:spcAft>
                <a:spcPts val="0"/>
              </a:spcAft>
              <a:buClrTx/>
              <a:buSzTx/>
              <a:buFont typeface="Wingdings" panose="05000000000000000000" pitchFamily="2" charset="2"/>
              <a:buChar char="v"/>
              <a:tabLst/>
            </a:pPr>
            <a:endParaRPr kumimoji="0" lang="en-GB" altLang="zh-CN" sz="1800" b="0" i="0" u="none" strike="noStrike" cap="none" spc="0" normalizeH="0" baseline="0" dirty="0">
              <a:ln>
                <a:noFill/>
              </a:ln>
              <a:solidFill>
                <a:srgbClr val="FFFFFF"/>
              </a:solidFill>
              <a:effectLst/>
              <a:uFillTx/>
              <a:latin typeface="+mj-lt"/>
              <a:ea typeface="+mj-ea"/>
              <a:cs typeface="+mj-cs"/>
              <a:sym typeface="Calibri"/>
            </a:endParaRPr>
          </a:p>
          <a:p>
            <a:pPr marL="285750" marR="0" indent="-285750" algn="l" defTabSz="914400" rtl="0" fontAlgn="auto" latinLnBrk="0" hangingPunct="0">
              <a:lnSpc>
                <a:spcPct val="150000"/>
              </a:lnSpc>
              <a:spcBef>
                <a:spcPts val="0"/>
              </a:spcBef>
              <a:spcAft>
                <a:spcPts val="0"/>
              </a:spcAft>
              <a:buClrTx/>
              <a:buSzTx/>
              <a:buFont typeface="Wingdings" panose="05000000000000000000" pitchFamily="2" charset="2"/>
              <a:buChar char="v"/>
              <a:tabLst/>
            </a:pPr>
            <a:r>
              <a:rPr kumimoji="0" lang="zh-CN" altLang="en-US" sz="1800" b="0" i="0" u="none" strike="noStrike" cap="none" spc="0" normalizeH="0" baseline="0" dirty="0">
                <a:ln>
                  <a:noFill/>
                </a:ln>
                <a:solidFill>
                  <a:srgbClr val="FFFFFF"/>
                </a:solidFill>
                <a:effectLst/>
                <a:uFillTx/>
                <a:latin typeface="+mj-lt"/>
                <a:ea typeface="+mj-ea"/>
                <a:cs typeface="+mj-cs"/>
                <a:sym typeface="Calibri"/>
              </a:rPr>
              <a:t>项目特色</a:t>
            </a:r>
            <a:endParaRPr kumimoji="0" lang="en-GB" altLang="zh-CN" sz="1800" b="0" i="0" u="none" strike="noStrike" cap="none" spc="0" normalizeH="0" baseline="0" dirty="0">
              <a:ln>
                <a:noFill/>
              </a:ln>
              <a:solidFill>
                <a:srgbClr val="FFFFFF"/>
              </a:solidFill>
              <a:effectLst/>
              <a:uFillTx/>
              <a:latin typeface="+mj-lt"/>
              <a:ea typeface="+mj-ea"/>
              <a:cs typeface="+mj-cs"/>
              <a:sym typeface="Calibri"/>
            </a:endParaRPr>
          </a:p>
          <a:p>
            <a:pPr marR="0" algn="l" defTabSz="914400" rtl="0" fontAlgn="auto" latinLnBrk="0" hangingPunct="0">
              <a:lnSpc>
                <a:spcPct val="150000"/>
              </a:lnSpc>
              <a:spcBef>
                <a:spcPts val="0"/>
              </a:spcBef>
              <a:spcAft>
                <a:spcPts val="0"/>
              </a:spcAft>
              <a:buClrTx/>
              <a:buSzTx/>
              <a:tabLst/>
            </a:pPr>
            <a:r>
              <a:rPr kumimoji="0" lang="zh-CN" altLang="en-US" sz="1800" b="0" i="0" u="none" strike="noStrike" cap="none" spc="0" normalizeH="0" baseline="0" dirty="0">
                <a:ln>
                  <a:noFill/>
                </a:ln>
                <a:solidFill>
                  <a:srgbClr val="FFFFFF"/>
                </a:solidFill>
                <a:effectLst/>
                <a:uFillTx/>
                <a:latin typeface="+mj-lt"/>
                <a:ea typeface="+mj-ea"/>
                <a:cs typeface="+mj-cs"/>
                <a:sym typeface="Calibri"/>
              </a:rPr>
              <a:t>官方独家课程</a:t>
            </a:r>
            <a:endParaRPr kumimoji="0" lang="en-GB" altLang="zh-CN" sz="1800" b="0" i="0" u="none" strike="noStrike" cap="none" spc="0" normalizeH="0" baseline="0" dirty="0">
              <a:ln>
                <a:noFill/>
              </a:ln>
              <a:solidFill>
                <a:srgbClr val="FFFFFF"/>
              </a:solidFill>
              <a:effectLst/>
              <a:uFillTx/>
              <a:latin typeface="+mj-lt"/>
              <a:ea typeface="+mj-ea"/>
              <a:cs typeface="+mj-cs"/>
              <a:sym typeface="Calibri"/>
            </a:endParaRPr>
          </a:p>
          <a:p>
            <a:pPr marR="0" algn="l" defTabSz="914400" rtl="0" fontAlgn="auto" latinLnBrk="0" hangingPunct="0">
              <a:lnSpc>
                <a:spcPct val="150000"/>
              </a:lnSpc>
              <a:spcBef>
                <a:spcPts val="0"/>
              </a:spcBef>
              <a:spcAft>
                <a:spcPts val="0"/>
              </a:spcAft>
              <a:buClrTx/>
              <a:buSzTx/>
              <a:tabLst/>
            </a:pPr>
            <a:r>
              <a:rPr lang="zh-CN" altLang="en-US" dirty="0">
                <a:solidFill>
                  <a:srgbClr val="FFFFFF"/>
                </a:solidFill>
              </a:rPr>
              <a:t>核心课程由英国皇家工程院院士、香港浸会大学副校长、帝国理工数据科学研究所所长、华人科学家郭毅可教授亲自设计。</a:t>
            </a:r>
            <a:endParaRPr lang="en-GB" altLang="zh-CN" dirty="0">
              <a:solidFill>
                <a:srgbClr val="FFFFFF"/>
              </a:solidFill>
            </a:endParaRPr>
          </a:p>
          <a:p>
            <a:pPr marR="0" algn="l" defTabSz="914400" rtl="0" fontAlgn="auto" latinLnBrk="0" hangingPunct="0">
              <a:lnSpc>
                <a:spcPct val="150000"/>
              </a:lnSpc>
              <a:spcBef>
                <a:spcPts val="0"/>
              </a:spcBef>
              <a:spcAft>
                <a:spcPts val="0"/>
              </a:spcAft>
              <a:buClrTx/>
              <a:buSzTx/>
              <a:tabLst/>
            </a:pPr>
            <a:endParaRPr lang="en-GB" dirty="0">
              <a:solidFill>
                <a:srgbClr val="FFFFFF"/>
              </a:solidFill>
            </a:endParaRPr>
          </a:p>
          <a:p>
            <a:pPr marL="285750" marR="0" indent="-285750" algn="l" defTabSz="914400" rtl="0" fontAlgn="auto" latinLnBrk="0" hangingPunct="0">
              <a:lnSpc>
                <a:spcPct val="150000"/>
              </a:lnSpc>
              <a:spcBef>
                <a:spcPts val="0"/>
              </a:spcBef>
              <a:spcAft>
                <a:spcPts val="0"/>
              </a:spcAft>
              <a:buClrTx/>
              <a:buSzTx/>
              <a:buFont typeface="Wingdings" panose="05000000000000000000" pitchFamily="2" charset="2"/>
              <a:buChar char="v"/>
              <a:tabLst/>
            </a:pPr>
            <a:r>
              <a:rPr lang="zh-CN" altLang="en-US" dirty="0">
                <a:solidFill>
                  <a:srgbClr val="FFFFFF"/>
                </a:solidFill>
              </a:rPr>
              <a:t>官方结业证书</a:t>
            </a:r>
            <a:endParaRPr lang="en-GB" altLang="zh-CN" dirty="0">
              <a:solidFill>
                <a:srgbClr val="FFFFFF"/>
              </a:solidFill>
            </a:endParaRPr>
          </a:p>
          <a:p>
            <a:pPr marR="0" algn="l" defTabSz="914400" rtl="0" fontAlgn="auto" latinLnBrk="0" hangingPunct="0">
              <a:lnSpc>
                <a:spcPct val="150000"/>
              </a:lnSpc>
              <a:spcBef>
                <a:spcPts val="0"/>
              </a:spcBef>
              <a:spcAft>
                <a:spcPts val="0"/>
              </a:spcAft>
              <a:buClrTx/>
              <a:buSzTx/>
              <a:tabLst/>
            </a:pPr>
            <a:r>
              <a:rPr lang="zh-CN" altLang="en-US" dirty="0">
                <a:solidFill>
                  <a:srgbClr val="FFFFFF"/>
                </a:solidFill>
              </a:rPr>
              <a:t>课程结束，学院将获得帝国理工学院授予的结业证书和成绩证明。</a:t>
            </a:r>
            <a:endParaRPr lang="en-GB" altLang="zh-CN" dirty="0">
              <a:solidFill>
                <a:srgbClr val="FFFFFF"/>
              </a:solidFill>
            </a:endParaRPr>
          </a:p>
          <a:p>
            <a:pPr marR="0" algn="l" defTabSz="914400" rtl="0" fontAlgn="auto" latinLnBrk="0" hangingPunct="0">
              <a:lnSpc>
                <a:spcPct val="150000"/>
              </a:lnSpc>
              <a:spcBef>
                <a:spcPts val="0"/>
              </a:spcBef>
              <a:spcAft>
                <a:spcPts val="0"/>
              </a:spcAft>
              <a:buClrTx/>
              <a:buSzTx/>
              <a:tabLst/>
            </a:pPr>
            <a:endParaRPr lang="en-GB" dirty="0">
              <a:solidFill>
                <a:srgbClr val="FFFFFF"/>
              </a:solidFill>
            </a:endParaRPr>
          </a:p>
          <a:p>
            <a:pPr marL="285750" marR="0" indent="-285750" algn="l" defTabSz="914400" rtl="0" fontAlgn="auto" latinLnBrk="0" hangingPunct="0">
              <a:lnSpc>
                <a:spcPct val="150000"/>
              </a:lnSpc>
              <a:spcBef>
                <a:spcPts val="0"/>
              </a:spcBef>
              <a:spcAft>
                <a:spcPts val="0"/>
              </a:spcAft>
              <a:buClrTx/>
              <a:buSzTx/>
              <a:buFont typeface="Wingdings" panose="05000000000000000000" pitchFamily="2" charset="2"/>
              <a:buChar char="v"/>
              <a:tabLst/>
            </a:pPr>
            <a:r>
              <a:rPr lang="zh-CN" altLang="en-US" dirty="0">
                <a:solidFill>
                  <a:srgbClr val="FFFFFF"/>
                </a:solidFill>
              </a:rPr>
              <a:t>推荐信</a:t>
            </a:r>
            <a:endParaRPr lang="en-GB" altLang="zh-CN" dirty="0">
              <a:solidFill>
                <a:srgbClr val="FFFFFF"/>
              </a:solidFill>
            </a:endParaRPr>
          </a:p>
          <a:p>
            <a:pPr marR="0" algn="l" defTabSz="914400" rtl="0" fontAlgn="auto" latinLnBrk="0" hangingPunct="0">
              <a:lnSpc>
                <a:spcPct val="150000"/>
              </a:lnSpc>
              <a:spcBef>
                <a:spcPts val="0"/>
              </a:spcBef>
              <a:spcAft>
                <a:spcPts val="0"/>
              </a:spcAft>
              <a:buClrTx/>
              <a:buSzTx/>
              <a:tabLst/>
            </a:pPr>
            <a:r>
              <a:rPr lang="zh-CN" altLang="en-US" dirty="0">
                <a:solidFill>
                  <a:srgbClr val="FFFFFF"/>
                </a:solidFill>
              </a:rPr>
              <a:t>表现突出的同学有机会获得授课院士的推荐信。</a:t>
            </a:r>
            <a:endParaRPr lang="en-GB" dirty="0">
              <a:solidFill>
                <a:srgbClr val="FFFFFF"/>
              </a:solidFill>
            </a:endParaRPr>
          </a:p>
        </p:txBody>
      </p:sp>
      <p:pic>
        <p:nvPicPr>
          <p:cNvPr id="4" name="Picture 3" descr="A picture containing text, monitor, electronics, person&#10;&#10;Description automatically generated">
            <a:hlinkClick r:id="rId5"/>
            <a:extLst>
              <a:ext uri="{FF2B5EF4-FFF2-40B4-BE49-F238E27FC236}">
                <a16:creationId xmlns:a16="http://schemas.microsoft.com/office/drawing/2014/main" id="{322C0E20-71F6-4E9A-88A3-64DA433688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64002" y="1819933"/>
            <a:ext cx="8927105" cy="4997645"/>
          </a:xfrm>
          <a:prstGeom prst="rect">
            <a:avLst/>
          </a:prstGeom>
        </p:spPr>
      </p:pic>
      <p:sp>
        <p:nvSpPr>
          <p:cNvPr id="5" name="TextBox 4">
            <a:extLst>
              <a:ext uri="{FF2B5EF4-FFF2-40B4-BE49-F238E27FC236}">
                <a16:creationId xmlns:a16="http://schemas.microsoft.com/office/drawing/2014/main" id="{077E655F-1EE7-45D5-B35E-5A69E52F86DE}"/>
              </a:ext>
            </a:extLst>
          </p:cNvPr>
          <p:cNvSpPr txBox="1"/>
          <p:nvPr/>
        </p:nvSpPr>
        <p:spPr>
          <a:xfrm>
            <a:off x="1627167" y="1296715"/>
            <a:ext cx="7839322"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zh-CN" altLang="en-US" sz="2800" b="1" dirty="0">
                <a:solidFill>
                  <a:schemeClr val="tx1"/>
                </a:solidFill>
                <a:hlinkClick r:id="rId5"/>
              </a:rPr>
              <a:t>点击这里</a:t>
            </a:r>
            <a:r>
              <a:rPr lang="zh-CN" altLang="en-US" sz="2800" b="1" dirty="0">
                <a:solidFill>
                  <a:schemeClr val="tx1"/>
                </a:solidFill>
              </a:rPr>
              <a:t>，可以收看本次介绍会视频</a:t>
            </a:r>
            <a:endParaRPr kumimoji="0" lang="en-GB" sz="2800" b="1" i="0" u="none" strike="noStrike" cap="none" spc="0" normalizeH="0" baseline="0" dirty="0">
              <a:ln>
                <a:noFill/>
              </a:ln>
              <a:solidFill>
                <a:schemeClr val="tx1"/>
              </a:solidFill>
              <a:effectLst/>
              <a:uFillTx/>
              <a:latin typeface="+mj-lt"/>
              <a:ea typeface="+mj-ea"/>
              <a:cs typeface="+mj-cs"/>
              <a:sym typeface="Calibri"/>
            </a:endParaRPr>
          </a:p>
        </p:txBody>
      </p:sp>
    </p:spTree>
    <p:extLst>
      <p:ext uri="{BB962C8B-B14F-4D97-AF65-F5344CB8AC3E}">
        <p14:creationId xmlns:p14="http://schemas.microsoft.com/office/powerpoint/2010/main" val="119673036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925" y="1855397"/>
            <a:ext cx="12157364" cy="5002604"/>
          </a:xfrm>
          <a:prstGeom prst="rect">
            <a:avLst/>
          </a:prstGeom>
          <a:solidFill>
            <a:srgbClr val="2F559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HK"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1702" name="Object 1702"/>
          <p:cNvSpPr txBox="1"/>
          <p:nvPr/>
        </p:nvSpPr>
        <p:spPr>
          <a:xfrm>
            <a:off x="980351" y="919991"/>
            <a:ext cx="6630685" cy="273050"/>
          </a:xfrm>
          <a:prstGeom prst="rect">
            <a:avLst/>
          </a:prstGeom>
        </p:spPr>
        <p:txBody>
          <a:bodyPr vert="horz" rtlCol="0" anchor="t" anchorCtr="0">
            <a:noAutofit/>
          </a:bodyPr>
          <a:lstStyle/>
          <a:p>
            <a:pPr algn="l">
              <a:lnSpc>
                <a:spcPct val="100000"/>
              </a:lnSpc>
            </a:pPr>
            <a:r>
              <a:rPr lang="en-GB" altLang="zh-CN" dirty="0">
                <a:solidFill>
                  <a:srgbClr val="999999"/>
                </a:solidFill>
                <a:latin typeface="OPPOSans-M"/>
                <a:ea typeface="OPPOSans-M"/>
              </a:rPr>
              <a:t>IMPERIAL COLLEGE LONDON</a:t>
            </a:r>
            <a:r>
              <a:rPr lang="zh-CN" altLang="en-US" dirty="0">
                <a:solidFill>
                  <a:srgbClr val="999999"/>
                </a:solidFill>
                <a:latin typeface="OPPOSans-M"/>
                <a:ea typeface="OPPOSans-M"/>
              </a:rPr>
              <a:t> </a:t>
            </a:r>
            <a:endParaRPr lang="zh-CN" altLang="en-US" sz="900" dirty="0"/>
          </a:p>
        </p:txBody>
      </p:sp>
      <p:sp>
        <p:nvSpPr>
          <p:cNvPr id="1709" name="Object 1709"/>
          <p:cNvSpPr txBox="1"/>
          <p:nvPr/>
        </p:nvSpPr>
        <p:spPr>
          <a:xfrm>
            <a:off x="325642" y="2142901"/>
            <a:ext cx="7753368" cy="3551545"/>
          </a:xfrm>
          <a:prstGeom prst="rect">
            <a:avLst/>
          </a:prstGeom>
          <a:noFill/>
        </p:spPr>
        <p:txBody>
          <a:bodyPr vert="horz" rtlCol="0" anchor="t" anchorCtr="0">
            <a:noAutofit/>
          </a:bodyPr>
          <a:lstStyle/>
          <a:p>
            <a:pPr>
              <a:lnSpc>
                <a:spcPct val="133333"/>
              </a:lnSpc>
            </a:pPr>
            <a:r>
              <a:rPr lang="zh-CN" altLang="en-US" b="1" spc="75" dirty="0">
                <a:solidFill>
                  <a:srgbClr val="FFFFFF"/>
                </a:solidFill>
                <a:latin typeface="Microsoft YaHei UI Light" panose="020B0502040204020203" pitchFamily="34" charset="-122"/>
                <a:ea typeface="Microsoft YaHei UI Light" panose="020B0502040204020203" pitchFamily="34" charset="-122"/>
              </a:rPr>
              <a:t>作为一个专攻工学、医学、理学的大学，帝国理工学院具有世界最顶尖的科研水平、师生质量和经济实力，与麻省理工学院、加州理工学院、苏黎世联邦理工学院并称世界四大理工学院。英国教育界 “三足鼎立”</a:t>
            </a:r>
            <a:r>
              <a:rPr lang="en-GB" altLang="zh-CN" b="1" spc="75" dirty="0">
                <a:solidFill>
                  <a:srgbClr val="FFFFFF"/>
                </a:solidFill>
                <a:latin typeface="Microsoft YaHei UI Light" panose="020B0502040204020203" pitchFamily="34" charset="-122"/>
                <a:ea typeface="Microsoft YaHei UI Light" panose="020B0502040204020203" pitchFamily="34" charset="-122"/>
              </a:rPr>
              <a:t>-</a:t>
            </a:r>
            <a:r>
              <a:rPr lang="zh-CN" altLang="en-US" b="1" spc="75" dirty="0">
                <a:solidFill>
                  <a:srgbClr val="FFFFFF"/>
                </a:solidFill>
                <a:latin typeface="Microsoft YaHei UI Light" panose="020B0502040204020203" pitchFamily="34" charset="-122"/>
                <a:ea typeface="Microsoft YaHei UI Light" panose="020B0502040204020203" pitchFamily="34" charset="-122"/>
              </a:rPr>
              <a:t>文科最好的院校是牛津，理科最好的是剑桥，工科最好的是帝国理工学院。</a:t>
            </a:r>
          </a:p>
          <a:p>
            <a:pPr>
              <a:lnSpc>
                <a:spcPct val="133333"/>
              </a:lnSpc>
            </a:pPr>
            <a:endParaRPr lang="en-GB" altLang="zh-CN" spc="75" dirty="0">
              <a:solidFill>
                <a:srgbClr val="0645AD"/>
              </a:solidFill>
              <a:latin typeface="Microsoft YaHei UI Light" panose="020B0502040204020203" pitchFamily="34" charset="-122"/>
              <a:ea typeface="Microsoft YaHei UI Light" panose="020B0502040204020203" pitchFamily="34" charset="-122"/>
            </a:endParaRPr>
          </a:p>
          <a:p>
            <a:pPr>
              <a:lnSpc>
                <a:spcPct val="133333"/>
              </a:lnSpc>
            </a:pPr>
            <a:r>
              <a:rPr lang="zh-CN" altLang="en-US" b="1" spc="75" dirty="0">
                <a:solidFill>
                  <a:srgbClr val="FFFFFF"/>
                </a:solidFill>
                <a:latin typeface="Microsoft YaHei UI Light" panose="020B0502040204020203" pitchFamily="34" charset="-122"/>
                <a:ea typeface="Microsoft YaHei UI Light" panose="020B0502040204020203" pitchFamily="34" charset="-122"/>
              </a:rPr>
              <a:t>帝国理工拥有全球最顶尖的人工智能研究所，有</a:t>
            </a:r>
            <a:r>
              <a:rPr lang="en-GB" altLang="zh-CN" b="1" spc="75" dirty="0">
                <a:solidFill>
                  <a:srgbClr val="FFFFFF"/>
                </a:solidFill>
                <a:latin typeface="Microsoft YaHei UI Light" panose="020B0502040204020203" pitchFamily="34" charset="-122"/>
                <a:ea typeface="Microsoft YaHei UI Light" panose="020B0502040204020203" pitchFamily="34" charset="-122"/>
              </a:rPr>
              <a:t>600</a:t>
            </a:r>
            <a:r>
              <a:rPr lang="zh-CN" altLang="en-US" b="1" spc="75" dirty="0">
                <a:solidFill>
                  <a:srgbClr val="FFFFFF"/>
                </a:solidFill>
                <a:latin typeface="Microsoft YaHei UI Light" panose="020B0502040204020203" pitchFamily="34" charset="-122"/>
                <a:ea typeface="Microsoft YaHei UI Light" panose="020B0502040204020203" pitchFamily="34" charset="-122"/>
              </a:rPr>
              <a:t>多位专家致力于机器学习和相关研究。在</a:t>
            </a:r>
            <a:r>
              <a:rPr lang="en-US" altLang="zh-CN" b="1" spc="75" dirty="0">
                <a:solidFill>
                  <a:srgbClr val="FFFFFF"/>
                </a:solidFill>
                <a:latin typeface="Microsoft YaHei UI Light" panose="020B0502040204020203" pitchFamily="34" charset="-122"/>
                <a:ea typeface="Microsoft YaHei UI Light" panose="020B0502040204020203" pitchFamily="34" charset="-122"/>
              </a:rPr>
              <a:t>2018</a:t>
            </a:r>
            <a:r>
              <a:rPr lang="zh-CN" altLang="en-US" b="1" spc="75" dirty="0">
                <a:solidFill>
                  <a:srgbClr val="FFFFFF"/>
                </a:solidFill>
                <a:latin typeface="Microsoft YaHei UI Light" panose="020B0502040204020203" pitchFamily="34" charset="-122"/>
                <a:ea typeface="Microsoft YaHei UI Light" panose="020B0502040204020203" pitchFamily="34" charset="-122"/>
              </a:rPr>
              <a:t>年，英国政府</a:t>
            </a:r>
            <a:r>
              <a:rPr lang="en-US" altLang="zh-CN" b="1" spc="75" dirty="0">
                <a:solidFill>
                  <a:srgbClr val="FFFFFF"/>
                </a:solidFill>
                <a:latin typeface="Microsoft YaHei UI Light" panose="020B0502040204020203" pitchFamily="34" charset="-122"/>
                <a:ea typeface="Microsoft YaHei UI Light" panose="020B0502040204020203" pitchFamily="34" charset="-122"/>
              </a:rPr>
              <a:t>10</a:t>
            </a:r>
            <a:r>
              <a:rPr lang="zh-CN" altLang="en-US" b="1" spc="75" dirty="0">
                <a:solidFill>
                  <a:srgbClr val="FFFFFF"/>
                </a:solidFill>
                <a:latin typeface="Microsoft YaHei UI Light" panose="020B0502040204020203" pitchFamily="34" charset="-122"/>
                <a:ea typeface="Microsoft YaHei UI Light" panose="020B0502040204020203" pitchFamily="34" charset="-122"/>
              </a:rPr>
              <a:t>亿英镑人工智能基金由英国商务部内阁大臣和数字媒体文化体育内阁大臣在帝国理工学院正式启动。这笔资金包括提供全额奖学金资助</a:t>
            </a:r>
            <a:r>
              <a:rPr lang="en-GB" altLang="zh-CN" b="1" spc="75" dirty="0">
                <a:solidFill>
                  <a:srgbClr val="FFFFFF"/>
                </a:solidFill>
                <a:latin typeface="Microsoft YaHei UI Light" panose="020B0502040204020203" pitchFamily="34" charset="-122"/>
                <a:ea typeface="Microsoft YaHei UI Light" panose="020B0502040204020203" pitchFamily="34" charset="-122"/>
              </a:rPr>
              <a:t>1000</a:t>
            </a:r>
            <a:r>
              <a:rPr lang="zh-CN" altLang="en-US" b="1" spc="75" dirty="0">
                <a:solidFill>
                  <a:srgbClr val="FFFFFF"/>
                </a:solidFill>
                <a:latin typeface="Microsoft YaHei UI Light" panose="020B0502040204020203" pitchFamily="34" charset="-122"/>
                <a:ea typeface="Microsoft YaHei UI Light" panose="020B0502040204020203" pitchFamily="34" charset="-122"/>
              </a:rPr>
              <a:t>名博士学习人工智能相关前沿科研。这笔资金中的</a:t>
            </a:r>
            <a:r>
              <a:rPr lang="en-GB" altLang="zh-CN" b="1" spc="75" dirty="0">
                <a:solidFill>
                  <a:srgbClr val="FFFFFF"/>
                </a:solidFill>
                <a:latin typeface="Microsoft YaHei UI Light" panose="020B0502040204020203" pitchFamily="34" charset="-122"/>
                <a:ea typeface="Microsoft YaHei UI Light" panose="020B0502040204020203" pitchFamily="34" charset="-122"/>
              </a:rPr>
              <a:t>3</a:t>
            </a:r>
            <a:r>
              <a:rPr lang="zh-CN" altLang="en-US" b="1" spc="75" dirty="0">
                <a:solidFill>
                  <a:srgbClr val="FFFFFF"/>
                </a:solidFill>
                <a:latin typeface="Microsoft YaHei UI Light" panose="020B0502040204020203" pitchFamily="34" charset="-122"/>
                <a:ea typeface="Microsoft YaHei UI Light" panose="020B0502040204020203" pitchFamily="34" charset="-122"/>
              </a:rPr>
              <a:t>亿英镑将用于和</a:t>
            </a:r>
            <a:r>
              <a:rPr lang="en-GB" altLang="zh-CN" b="1" spc="75" dirty="0">
                <a:solidFill>
                  <a:srgbClr val="FFFFFF"/>
                </a:solidFill>
                <a:latin typeface="Microsoft YaHei UI Light" panose="020B0502040204020203" pitchFamily="34" charset="-122"/>
                <a:ea typeface="Microsoft YaHei UI Light" panose="020B0502040204020203" pitchFamily="34" charset="-122"/>
              </a:rPr>
              <a:t>50</a:t>
            </a:r>
            <a:r>
              <a:rPr lang="zh-CN" altLang="en-US" b="1" spc="75" dirty="0">
                <a:solidFill>
                  <a:srgbClr val="FFFFFF"/>
                </a:solidFill>
                <a:latin typeface="Microsoft YaHei UI Light" panose="020B0502040204020203" pitchFamily="34" charset="-122"/>
                <a:ea typeface="Microsoft YaHei UI Light" panose="020B0502040204020203" pitchFamily="34" charset="-122"/>
              </a:rPr>
              <a:t>所英国最顶尖科技企业一起把英国打造成世界一流的人工智能强国。</a:t>
            </a:r>
            <a:endParaRPr lang="zh-CN" altLang="en-US" spc="75" dirty="0">
              <a:solidFill>
                <a:srgbClr val="FFFFFF"/>
              </a:solidFill>
              <a:latin typeface="Microsoft YaHei UI Light" panose="020B0502040204020203" pitchFamily="34" charset="-122"/>
              <a:ea typeface="Microsoft YaHei UI Light" panose="020B0502040204020203" pitchFamily="34" charset="-122"/>
            </a:endParaRPr>
          </a:p>
        </p:txBody>
      </p:sp>
      <p:sp>
        <p:nvSpPr>
          <p:cNvPr id="2" name="TextBox 1">
            <a:extLst>
              <a:ext uri="{FF2B5EF4-FFF2-40B4-BE49-F238E27FC236}">
                <a16:creationId xmlns:a16="http://schemas.microsoft.com/office/drawing/2014/main" id="{700BD3C6-0FEA-499B-8B4E-F66F151C21E7}"/>
              </a:ext>
            </a:extLst>
          </p:cNvPr>
          <p:cNvSpPr txBox="1"/>
          <p:nvPr/>
        </p:nvSpPr>
        <p:spPr>
          <a:xfrm>
            <a:off x="11923059" y="6575684"/>
            <a:ext cx="242374" cy="230832"/>
          </a:xfrm>
          <a:prstGeom prst="rect">
            <a:avLst/>
          </a:prstGeom>
          <a:noFill/>
        </p:spPr>
        <p:txBody>
          <a:bodyPr wrap="none" rtlCol="0">
            <a:spAutoFit/>
          </a:bodyPr>
          <a:lstStyle/>
          <a:p>
            <a:r>
              <a:rPr lang="en-GB" sz="900" dirty="0"/>
              <a:t>4</a:t>
            </a:r>
          </a:p>
        </p:txBody>
      </p:sp>
      <p:pic>
        <p:nvPicPr>
          <p:cNvPr id="5" name="image 204">
            <a:extLst>
              <a:ext uri="{FF2B5EF4-FFF2-40B4-BE49-F238E27FC236}">
                <a16:creationId xmlns:a16="http://schemas.microsoft.com/office/drawing/2014/main" id="{4A64DBE5-D55B-4111-AE5C-7B24D33C71F3}"/>
              </a:ext>
            </a:extLst>
          </p:cNvPr>
          <p:cNvPicPr>
            <a:picLocks noChangeAspect="1"/>
          </p:cNvPicPr>
          <p:nvPr/>
        </p:nvPicPr>
        <p:blipFill rotWithShape="1">
          <a:blip r:embed="rId2"/>
          <a:srcRect l="414" t="100878" r="63417" b="-145598"/>
          <a:stretch/>
        </p:blipFill>
        <p:spPr>
          <a:xfrm rot="5400000">
            <a:off x="441667" y="734164"/>
            <a:ext cx="756621" cy="161136"/>
          </a:xfrm>
          <a:prstGeom prst="rect">
            <a:avLst/>
          </a:prstGeom>
          <a:solidFill>
            <a:srgbClr val="2F5597"/>
          </a:solidFill>
          <a:ln>
            <a:noFill/>
          </a:ln>
        </p:spPr>
      </p:pic>
      <p:pic>
        <p:nvPicPr>
          <p:cNvPr id="11" name="Picture 10">
            <a:extLst>
              <a:ext uri="{FF2B5EF4-FFF2-40B4-BE49-F238E27FC236}">
                <a16:creationId xmlns:a16="http://schemas.microsoft.com/office/drawing/2014/main" id="{E361DC94-A621-4021-8A59-4B4AE905C3A7}"/>
              </a:ext>
            </a:extLst>
          </p:cNvPr>
          <p:cNvPicPr/>
          <p:nvPr/>
        </p:nvPicPr>
        <p:blipFill rotWithShape="1">
          <a:blip r:embed="rId3"/>
          <a:srcRect l="30303" t="20792" r="42843" b="931"/>
          <a:stretch/>
        </p:blipFill>
        <p:spPr bwMode="auto">
          <a:xfrm>
            <a:off x="8397726" y="983797"/>
            <a:ext cx="3794274" cy="5874204"/>
          </a:xfrm>
          <a:prstGeom prst="rect">
            <a:avLst/>
          </a:prstGeom>
          <a:ln>
            <a:noFill/>
          </a:ln>
          <a:extLst>
            <a:ext uri="{53640926-AAD7-44D8-BBD7-CCE9431645EC}">
              <a14:shadowObscured xmlns:a14="http://schemas.microsoft.com/office/drawing/2010/main"/>
            </a:ext>
          </a:extLst>
        </p:spPr>
      </p:pic>
      <p:sp>
        <p:nvSpPr>
          <p:cNvPr id="12" name="TextBox 1"/>
          <p:cNvSpPr txBox="1"/>
          <p:nvPr/>
        </p:nvSpPr>
        <p:spPr>
          <a:xfrm>
            <a:off x="973424" y="399022"/>
            <a:ext cx="9376682"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200">
                <a:solidFill>
                  <a:srgbClr val="2F5597"/>
                </a:solidFill>
                <a:latin typeface="FZQingKeBenYueSongS-R-GB"/>
                <a:ea typeface="FZQingKeBenYueSongS-R-GB"/>
                <a:cs typeface="FZQingKeBenYueSongS-R-GB"/>
                <a:sym typeface="FZQingKeBenYueSongS-R-GB"/>
              </a:defRPr>
            </a:pPr>
            <a:r>
              <a:rPr lang="zh-CN" altLang="en-US" dirty="0">
                <a:solidFill>
                  <a:schemeClr val="accent5">
                    <a:lumMod val="75000"/>
                  </a:schemeClr>
                </a:solidFill>
              </a:rPr>
              <a:t>帝国理工学院  英国政府启动</a:t>
            </a:r>
            <a:r>
              <a:rPr lang="en-US" altLang="zh-CN" dirty="0">
                <a:solidFill>
                  <a:schemeClr val="accent5">
                    <a:lumMod val="75000"/>
                  </a:schemeClr>
                </a:solidFill>
              </a:rPr>
              <a:t>10</a:t>
            </a:r>
            <a:r>
              <a:rPr lang="zh-CN" altLang="en-US" dirty="0">
                <a:solidFill>
                  <a:schemeClr val="accent5">
                    <a:lumMod val="75000"/>
                  </a:schemeClr>
                </a:solidFill>
              </a:rPr>
              <a:t>亿英镑人工智能基金</a:t>
            </a:r>
          </a:p>
        </p:txBody>
      </p:sp>
      <p:sp>
        <p:nvSpPr>
          <p:cNvPr id="14" name="TextBox 8"/>
          <p:cNvSpPr txBox="1"/>
          <p:nvPr/>
        </p:nvSpPr>
        <p:spPr>
          <a:xfrm>
            <a:off x="11472747" y="6323274"/>
            <a:ext cx="284691"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600">
                <a:solidFill>
                  <a:srgbClr val="FFFFFF"/>
                </a:solidFill>
                <a:latin typeface="Avenir Light"/>
                <a:ea typeface="Avenir Light"/>
                <a:cs typeface="Avenir Light"/>
                <a:sym typeface="Avenir Light"/>
              </a:defRPr>
            </a:lvl1pPr>
          </a:lstStyle>
          <a:p>
            <a:r>
              <a:rPr lang="en-US" altLang="zh-CN" dirty="0">
                <a:solidFill>
                  <a:schemeClr val="bg1"/>
                </a:solidFill>
              </a:rPr>
              <a:t>4</a:t>
            </a:r>
            <a:r>
              <a:rPr dirty="0"/>
              <a:t>3</a:t>
            </a:r>
          </a:p>
        </p:txBody>
      </p:sp>
    </p:spTree>
    <p:extLst>
      <p:ext uri="{BB962C8B-B14F-4D97-AF65-F5344CB8AC3E}">
        <p14:creationId xmlns:p14="http://schemas.microsoft.com/office/powerpoint/2010/main" val="237857370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1189062"/>
            <a:ext cx="12192000" cy="5756565"/>
          </a:xfrm>
          <a:prstGeom prst="rect">
            <a:avLst/>
          </a:prstGeom>
          <a:solidFill>
            <a:srgbClr val="2F559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HK"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1702" name="Object 1702"/>
          <p:cNvSpPr txBox="1"/>
          <p:nvPr/>
        </p:nvSpPr>
        <p:spPr>
          <a:xfrm>
            <a:off x="675553" y="722279"/>
            <a:ext cx="6630685" cy="273050"/>
          </a:xfrm>
          <a:prstGeom prst="rect">
            <a:avLst/>
          </a:prstGeom>
        </p:spPr>
        <p:txBody>
          <a:bodyPr vert="horz" rtlCol="0" anchor="t" anchorCtr="0">
            <a:noAutofit/>
          </a:bodyPr>
          <a:lstStyle/>
          <a:p>
            <a:r>
              <a:rPr lang="en-US" altLang="zh-CN" dirty="0">
                <a:solidFill>
                  <a:srgbClr val="999999"/>
                </a:solidFill>
                <a:latin typeface="OPPOSans-M"/>
                <a:ea typeface="OPPOSans-M"/>
              </a:rPr>
              <a:t>THE</a:t>
            </a:r>
            <a:r>
              <a:rPr lang="en-GB" altLang="zh-CN" dirty="0">
                <a:solidFill>
                  <a:srgbClr val="999999"/>
                </a:solidFill>
                <a:latin typeface="OPPOSans-M"/>
                <a:ea typeface="OPPOSans-M"/>
              </a:rPr>
              <a:t> HAMLYN CENTRE, IMPERIAL COLLEGE LONDON</a:t>
            </a:r>
            <a:r>
              <a:rPr lang="zh-CN" altLang="en-US" dirty="0">
                <a:solidFill>
                  <a:srgbClr val="999999"/>
                </a:solidFill>
                <a:latin typeface="OPPOSans-M"/>
                <a:ea typeface="OPPOSans-M"/>
              </a:rPr>
              <a:t> </a:t>
            </a:r>
            <a:endParaRPr lang="zh-CN" altLang="en-US" sz="900" dirty="0"/>
          </a:p>
        </p:txBody>
      </p:sp>
      <p:sp>
        <p:nvSpPr>
          <p:cNvPr id="1709" name="Object 1709"/>
          <p:cNvSpPr txBox="1"/>
          <p:nvPr/>
        </p:nvSpPr>
        <p:spPr>
          <a:xfrm>
            <a:off x="55417" y="1157968"/>
            <a:ext cx="7446817" cy="3155578"/>
          </a:xfrm>
          <a:prstGeom prst="rect">
            <a:avLst/>
          </a:prstGeom>
        </p:spPr>
        <p:txBody>
          <a:bodyPr vert="horz" rtlCol="0" anchor="t" anchorCtr="0">
            <a:noAutofit/>
          </a:bodyPr>
          <a:lstStyle/>
          <a:p>
            <a:pPr>
              <a:lnSpc>
                <a:spcPct val="133333"/>
              </a:lnSpc>
            </a:pPr>
            <a:r>
              <a:rPr lang="en-US" altLang="zh-CN" sz="1200" spc="75" dirty="0">
                <a:solidFill>
                  <a:srgbClr val="FFFFFF"/>
                </a:solidFill>
                <a:latin typeface="Microsoft YaHei UI Light" panose="020B0502040204020203" pitchFamily="34" charset="-122"/>
                <a:ea typeface="Microsoft YaHei UI Light" panose="020B0502040204020203" pitchFamily="34" charset="-122"/>
              </a:rPr>
              <a:t>2015</a:t>
            </a:r>
            <a:r>
              <a:rPr lang="zh-CN" altLang="en-US" sz="1200" spc="75" dirty="0">
                <a:solidFill>
                  <a:srgbClr val="FFFFFF"/>
                </a:solidFill>
                <a:latin typeface="Microsoft YaHei UI Light" panose="020B0502040204020203" pitchFamily="34" charset="-122"/>
                <a:ea typeface="Microsoft YaHei UI Light" panose="020B0502040204020203" pitchFamily="34" charset="-122"/>
              </a:rPr>
              <a:t>年</a:t>
            </a:r>
            <a:r>
              <a:rPr lang="en-US" altLang="zh-CN" sz="1200" spc="75" dirty="0">
                <a:solidFill>
                  <a:srgbClr val="FFFFFF"/>
                </a:solidFill>
                <a:latin typeface="Microsoft YaHei UI Light" panose="020B0502040204020203" pitchFamily="34" charset="-122"/>
                <a:ea typeface="Microsoft YaHei UI Light" panose="020B0502040204020203" pitchFamily="34" charset="-122"/>
              </a:rPr>
              <a:t>10</a:t>
            </a:r>
            <a:r>
              <a:rPr lang="zh-CN" altLang="en-US" sz="1200" spc="75" dirty="0">
                <a:solidFill>
                  <a:srgbClr val="FFFFFF"/>
                </a:solidFill>
                <a:latin typeface="Microsoft YaHei UI Light" panose="020B0502040204020203" pitchFamily="34" charset="-122"/>
                <a:ea typeface="Microsoft YaHei UI Light" panose="020B0502040204020203" pitchFamily="34" charset="-122"/>
              </a:rPr>
              <a:t>月</a:t>
            </a:r>
            <a:r>
              <a:rPr lang="en-US" altLang="zh-CN" sz="1200" spc="75" dirty="0">
                <a:solidFill>
                  <a:srgbClr val="FFFFFF"/>
                </a:solidFill>
                <a:latin typeface="Microsoft YaHei UI Light" panose="020B0502040204020203" pitchFamily="34" charset="-122"/>
                <a:ea typeface="Microsoft YaHei UI Light" panose="020B0502040204020203" pitchFamily="34" charset="-122"/>
              </a:rPr>
              <a:t>21</a:t>
            </a:r>
            <a:r>
              <a:rPr lang="zh-CN" altLang="en-US" sz="1200" spc="75" dirty="0">
                <a:solidFill>
                  <a:srgbClr val="FFFFFF"/>
                </a:solidFill>
                <a:latin typeface="Microsoft YaHei UI Light" panose="020B0502040204020203" pitchFamily="34" charset="-122"/>
                <a:ea typeface="Microsoft YaHei UI Light" panose="020B0502040204020203" pitchFamily="34" charset="-122"/>
              </a:rPr>
              <a:t>日，国家主席习近平偕夫人彭丽媛参观了帝国理工大学哈姆林中心</a:t>
            </a:r>
            <a:r>
              <a:rPr lang="en-GB" altLang="zh-CN" sz="1200" spc="75" dirty="0">
                <a:solidFill>
                  <a:srgbClr val="FFFFFF"/>
                </a:solidFill>
                <a:latin typeface="Microsoft YaHei UI Light" panose="020B0502040204020203" pitchFamily="34" charset="-122"/>
                <a:ea typeface="Microsoft YaHei UI Light" panose="020B0502040204020203" pitchFamily="34" charset="-122"/>
              </a:rPr>
              <a:t>-</a:t>
            </a:r>
            <a:r>
              <a:rPr lang="zh-CN" altLang="en-US" sz="1200" spc="75" dirty="0">
                <a:solidFill>
                  <a:srgbClr val="FFFFFF"/>
                </a:solidFill>
                <a:latin typeface="Microsoft YaHei UI Light" panose="020B0502040204020203" pitchFamily="34" charset="-122"/>
                <a:ea typeface="Microsoft YaHei UI Light" panose="020B0502040204020203" pitchFamily="34" charset="-122"/>
              </a:rPr>
              <a:t>全球最顶尖的医疗机器人研究机构，并和最新开发的外科手术蛇形机器人互动。哈姆林中心教授给习主席展示了他们怎样研究出更小、更便宜的机器人，帮助医护工作者以更小的成本和史无前例的精确度手术。</a:t>
            </a:r>
            <a:endParaRPr lang="en-GB" altLang="zh-CN" sz="1200" spc="75" dirty="0">
              <a:solidFill>
                <a:srgbClr val="FFFFFF"/>
              </a:solidFill>
              <a:latin typeface="Microsoft YaHei UI Light" panose="020B0502040204020203" pitchFamily="34" charset="-122"/>
              <a:ea typeface="Microsoft YaHei UI Light" panose="020B0502040204020203" pitchFamily="34" charset="-122"/>
            </a:endParaRPr>
          </a:p>
          <a:p>
            <a:pPr>
              <a:lnSpc>
                <a:spcPct val="133333"/>
              </a:lnSpc>
            </a:pPr>
            <a:endParaRPr lang="en-GB" altLang="zh-CN" sz="1200" spc="75" dirty="0">
              <a:solidFill>
                <a:srgbClr val="FFFFFF"/>
              </a:solidFill>
              <a:latin typeface="Microsoft YaHei UI Light" panose="020B0502040204020203" pitchFamily="34" charset="-122"/>
              <a:ea typeface="Microsoft YaHei UI Light" panose="020B0502040204020203" pitchFamily="34" charset="-122"/>
            </a:endParaRPr>
          </a:p>
          <a:p>
            <a:pPr>
              <a:lnSpc>
                <a:spcPct val="133333"/>
              </a:lnSpc>
            </a:pPr>
            <a:r>
              <a:rPr lang="zh-CN" altLang="en-US" sz="1200" spc="75" dirty="0">
                <a:solidFill>
                  <a:srgbClr val="FFFFFF"/>
                </a:solidFill>
                <a:latin typeface="Microsoft YaHei UI Light" panose="020B0502040204020203" pitchFamily="34" charset="-122"/>
                <a:ea typeface="Microsoft YaHei UI Light" panose="020B0502040204020203" pitchFamily="34" charset="-122"/>
              </a:rPr>
              <a:t>这款手术机器人不仅具有图像感应导航功能和运动能力，是专为微创手术设计的。它可以将集成图像和感应器与可互换仪器结合起来，用于做腔内和经腔手术。它的机械设计受到生物学的启发，不仅可以灵活运动，还能达到其他仪器到不了得解剖部位，精确度和灵活度也提高，很多手术都用它来进行解剖路径导航。</a:t>
            </a:r>
            <a:endParaRPr lang="en-GB" altLang="zh-CN" sz="1200" spc="75" dirty="0">
              <a:solidFill>
                <a:srgbClr val="FFFFFF"/>
              </a:solidFill>
              <a:latin typeface="Microsoft YaHei UI Light" panose="020B0502040204020203" pitchFamily="34" charset="-122"/>
              <a:ea typeface="Microsoft YaHei UI Light" panose="020B0502040204020203" pitchFamily="34" charset="-122"/>
            </a:endParaRPr>
          </a:p>
          <a:p>
            <a:pPr>
              <a:lnSpc>
                <a:spcPct val="133333"/>
              </a:lnSpc>
            </a:pPr>
            <a:endParaRPr lang="zh-CN" altLang="en-US" sz="1200" spc="75" dirty="0">
              <a:solidFill>
                <a:srgbClr val="FFFFFF"/>
              </a:solidFill>
              <a:latin typeface="Microsoft YaHei UI Light" panose="020B0502040204020203" pitchFamily="34" charset="-122"/>
              <a:ea typeface="Microsoft YaHei UI Light" panose="020B0502040204020203" pitchFamily="34" charset="-122"/>
            </a:endParaRPr>
          </a:p>
          <a:p>
            <a:r>
              <a:rPr lang="zh-CN" altLang="en-US" sz="1200" spc="75" dirty="0">
                <a:solidFill>
                  <a:srgbClr val="FFFFFF"/>
                </a:solidFill>
                <a:latin typeface="Microsoft YaHei UI Light" panose="020B0502040204020203" pitchFamily="34" charset="-122"/>
                <a:ea typeface="Microsoft YaHei UI Light" panose="020B0502040204020203" pitchFamily="34" charset="-122"/>
              </a:rPr>
              <a:t>英国帝国理工学院的科学家们在医疗机器人微型化研究方面取得了重大突破，已研制出小型手持智能医疗设备和人裸眼无法看到的超微医疗设备</a:t>
            </a:r>
            <a:r>
              <a:rPr lang="en-GB" altLang="zh-CN" sz="1200" spc="75" dirty="0">
                <a:solidFill>
                  <a:srgbClr val="FFFFFF"/>
                </a:solidFill>
                <a:latin typeface="Microsoft YaHei UI Light" panose="020B0502040204020203" pitchFamily="34" charset="-122"/>
                <a:ea typeface="Microsoft YaHei UI Light" panose="020B0502040204020203" pitchFamily="34" charset="-122"/>
              </a:rPr>
              <a:t>-</a:t>
            </a:r>
            <a:r>
              <a:rPr lang="zh-CN" altLang="en-US" sz="1200" spc="75" dirty="0">
                <a:solidFill>
                  <a:srgbClr val="FFFFFF"/>
                </a:solidFill>
                <a:latin typeface="Microsoft YaHei UI Light" panose="020B0502040204020203" pitchFamily="34" charset="-122"/>
                <a:ea typeface="Microsoft YaHei UI Light" panose="020B0502040204020203" pitchFamily="34" charset="-122"/>
              </a:rPr>
              <a:t>辅助机器人和微纳米机器人。这些机器人有很多功能，可以帮助患者远程诊疗、术后恢复以及身体机能训练还有各种可穿戴机器人。微纳米机器人主要用于胃肠、神经、心脏、血管、儿科和整形外科等手术的微创环节。</a:t>
            </a:r>
            <a:endParaRPr lang="en-GB" altLang="zh-CN" sz="1200" spc="75" dirty="0">
              <a:solidFill>
                <a:srgbClr val="FFFFFF"/>
              </a:solidFill>
              <a:latin typeface="Microsoft YaHei UI Light" panose="020B0502040204020203" pitchFamily="34" charset="-122"/>
              <a:ea typeface="Microsoft YaHei UI Light" panose="020B0502040204020203" pitchFamily="34" charset="-122"/>
            </a:endParaRPr>
          </a:p>
          <a:p>
            <a:pPr algn="l"/>
            <a:endParaRPr lang="en-GB" altLang="zh-CN" sz="1200" spc="75" dirty="0">
              <a:solidFill>
                <a:srgbClr val="FFFFFF"/>
              </a:solidFill>
              <a:latin typeface="Microsoft YaHei UI Light" panose="020B0502040204020203" pitchFamily="34" charset="-122"/>
              <a:ea typeface="Microsoft YaHei UI Light" panose="020B0502040204020203" pitchFamily="34" charset="-122"/>
            </a:endParaRPr>
          </a:p>
          <a:p>
            <a:pPr algn="l"/>
            <a:r>
              <a:rPr lang="zh-CN" altLang="en-US" sz="1200" spc="75" dirty="0">
                <a:solidFill>
                  <a:srgbClr val="FFFFFF"/>
                </a:solidFill>
                <a:latin typeface="Microsoft YaHei UI Light" panose="020B0502040204020203" pitchFamily="34" charset="-122"/>
                <a:ea typeface="Microsoft YaHei UI Light" panose="020B0502040204020203" pitchFamily="34" charset="-122"/>
              </a:rPr>
              <a:t>哈姆林医疗机器人中心还有一款脑机接口设备。这款设备可以实现大脑和机器的直接、线上交流，使用机器学习技术将使用者的意识输出或转化成行为。</a:t>
            </a:r>
            <a:endParaRPr lang="en-GB" altLang="zh-CN" sz="1200" spc="75" dirty="0">
              <a:solidFill>
                <a:srgbClr val="FFFFFF"/>
              </a:solidFill>
              <a:latin typeface="Microsoft YaHei UI Light" panose="020B0502040204020203" pitchFamily="34" charset="-122"/>
              <a:ea typeface="Microsoft YaHei UI Light" panose="020B0502040204020203" pitchFamily="34" charset="-122"/>
            </a:endParaRPr>
          </a:p>
          <a:p>
            <a:pPr algn="l"/>
            <a:endParaRPr lang="zh-CN" altLang="en-US" sz="1200" spc="75" dirty="0">
              <a:solidFill>
                <a:srgbClr val="FFFFFF"/>
              </a:solidFill>
              <a:latin typeface="Microsoft YaHei UI Light" panose="020B0502040204020203" pitchFamily="34" charset="-122"/>
              <a:ea typeface="Microsoft YaHei UI Light" panose="020B0502040204020203" pitchFamily="34" charset="-122"/>
            </a:endParaRPr>
          </a:p>
          <a:p>
            <a:pPr algn="l"/>
            <a:r>
              <a:rPr lang="zh-CN" altLang="en-US" sz="1200" spc="75" dirty="0">
                <a:solidFill>
                  <a:srgbClr val="FFFFFF"/>
                </a:solidFill>
                <a:latin typeface="Microsoft YaHei UI Light" panose="020B0502040204020203" pitchFamily="34" charset="-122"/>
                <a:ea typeface="Microsoft YaHei UI Light" panose="020B0502040204020203" pitchFamily="34" charset="-122"/>
              </a:rPr>
              <a:t>除了医疗机器人之外，哈姆林中心还有两大招牌即医疗影像技术和感应。哈姆林中心在医疗影像技术（尤其是核磁共振技术）有着长远的发展历史，在心血管影像、影像导航、手术成像和生物光子等技术上都取得了很大的成就，实现了手术过程中的原位检测。</a:t>
            </a:r>
            <a:endParaRPr lang="en-GB" altLang="zh-CN" sz="1200" spc="75" dirty="0">
              <a:solidFill>
                <a:srgbClr val="FFFFFF"/>
              </a:solidFill>
              <a:latin typeface="Microsoft YaHei UI Light" panose="020B0502040204020203" pitchFamily="34" charset="-122"/>
              <a:ea typeface="Microsoft YaHei UI Light" panose="020B0502040204020203" pitchFamily="34" charset="-122"/>
            </a:endParaRPr>
          </a:p>
          <a:p>
            <a:pPr algn="l"/>
            <a:endParaRPr lang="zh-CN" altLang="en-US" sz="1200" spc="75" dirty="0">
              <a:solidFill>
                <a:srgbClr val="FFFFFF"/>
              </a:solidFill>
              <a:latin typeface="Microsoft YaHei UI Light" panose="020B0502040204020203" pitchFamily="34" charset="-122"/>
              <a:ea typeface="Microsoft YaHei UI Light" panose="020B0502040204020203" pitchFamily="34" charset="-122"/>
            </a:endParaRPr>
          </a:p>
          <a:p>
            <a:pPr algn="l"/>
            <a:r>
              <a:rPr lang="zh-CN" altLang="en-US" sz="1200" spc="75" dirty="0">
                <a:solidFill>
                  <a:srgbClr val="FFFFFF"/>
                </a:solidFill>
                <a:latin typeface="Microsoft YaHei UI Light" panose="020B0502040204020203" pitchFamily="34" charset="-122"/>
                <a:ea typeface="Microsoft YaHei UI Light" panose="020B0502040204020203" pitchFamily="34" charset="-122"/>
              </a:rPr>
              <a:t>哈姆林中心的感应技术则是为了满足未来终身健康和医疗发展的需求，包括手术植入。该技术将微型感应器植入患者体内，确保手术过程中的安全并加强患者的医疗效果。另外，这种植入物还能提高患者术后的生活质量。此外，哈姆林中心在电子设备感应和运动感应器上也取得了不小的成绩。</a:t>
            </a:r>
            <a:endParaRPr lang="en-GB" altLang="zh-CN" sz="1200" spc="75" dirty="0">
              <a:solidFill>
                <a:srgbClr val="FFFFFF"/>
              </a:solidFill>
              <a:latin typeface="Microsoft YaHei UI Light" panose="020B0502040204020203" pitchFamily="34" charset="-122"/>
              <a:ea typeface="Microsoft YaHei UI Light" panose="020B0502040204020203" pitchFamily="34" charset="-122"/>
            </a:endParaRPr>
          </a:p>
          <a:p>
            <a:pPr algn="l"/>
            <a:endParaRPr lang="zh-CN" altLang="en-US" sz="1200" spc="75" dirty="0">
              <a:solidFill>
                <a:srgbClr val="FFFFFF"/>
              </a:solidFill>
              <a:latin typeface="Microsoft YaHei UI Light" panose="020B0502040204020203" pitchFamily="34" charset="-122"/>
              <a:ea typeface="Microsoft YaHei UI Light" panose="020B0502040204020203" pitchFamily="34" charset="-122"/>
            </a:endParaRPr>
          </a:p>
          <a:p>
            <a:pPr algn="l"/>
            <a:r>
              <a:rPr lang="zh-CN" altLang="en-US" sz="1200" spc="75" dirty="0">
                <a:solidFill>
                  <a:srgbClr val="FFFFFF"/>
                </a:solidFill>
                <a:latin typeface="Microsoft YaHei UI Light" panose="020B0502040204020203" pitchFamily="34" charset="-122"/>
                <a:ea typeface="Microsoft YaHei UI Light" panose="020B0502040204020203" pitchFamily="34" charset="-122"/>
              </a:rPr>
              <a:t>哈姆林研究中心建立的宗旨就是要发展安全、高效和易得的新技术，让发展中国家和发达国家都可以用这些技术来解决全球人口、环境、社会和经济变化带来的医疗健康问题，在给患者带来疗效的同时也能对全球医疗健康事业带来影响。</a:t>
            </a:r>
            <a:endParaRPr lang="en-GB" altLang="zh-CN" sz="1200" spc="75" dirty="0">
              <a:solidFill>
                <a:srgbClr val="FFFFFF"/>
              </a:solidFill>
              <a:latin typeface="Microsoft YaHei UI Light" panose="020B0502040204020203" pitchFamily="34" charset="-122"/>
              <a:ea typeface="Microsoft YaHei UI Light" panose="020B0502040204020203" pitchFamily="34" charset="-122"/>
            </a:endParaRPr>
          </a:p>
          <a:p>
            <a:pPr algn="l"/>
            <a:endParaRPr lang="zh-CN" altLang="en-US" sz="1000" spc="75" dirty="0">
              <a:solidFill>
                <a:schemeClr val="bg1"/>
              </a:solidFill>
              <a:latin typeface="OPPOSans-R"/>
              <a:ea typeface="OPPOSans-R"/>
            </a:endParaRPr>
          </a:p>
          <a:p>
            <a:pPr>
              <a:lnSpc>
                <a:spcPct val="133333"/>
              </a:lnSpc>
            </a:pPr>
            <a:endParaRPr lang="zh-CN" altLang="en-US" spc="75" dirty="0">
              <a:solidFill>
                <a:srgbClr val="FFFFFF"/>
              </a:solidFill>
              <a:latin typeface="OPPOSans-R"/>
              <a:ea typeface="OPPOSans-R"/>
            </a:endParaRPr>
          </a:p>
        </p:txBody>
      </p:sp>
      <p:sp>
        <p:nvSpPr>
          <p:cNvPr id="2" name="TextBox 1">
            <a:extLst>
              <a:ext uri="{FF2B5EF4-FFF2-40B4-BE49-F238E27FC236}">
                <a16:creationId xmlns:a16="http://schemas.microsoft.com/office/drawing/2014/main" id="{700BD3C6-0FEA-499B-8B4E-F66F151C21E7}"/>
              </a:ext>
            </a:extLst>
          </p:cNvPr>
          <p:cNvSpPr txBox="1"/>
          <p:nvPr/>
        </p:nvSpPr>
        <p:spPr>
          <a:xfrm>
            <a:off x="11923059" y="6575684"/>
            <a:ext cx="242374" cy="230832"/>
          </a:xfrm>
          <a:prstGeom prst="rect">
            <a:avLst/>
          </a:prstGeom>
          <a:noFill/>
        </p:spPr>
        <p:txBody>
          <a:bodyPr wrap="none" rtlCol="0">
            <a:spAutoFit/>
          </a:bodyPr>
          <a:lstStyle/>
          <a:p>
            <a:r>
              <a:rPr lang="en-GB" sz="900" dirty="0"/>
              <a:t>4</a:t>
            </a:r>
          </a:p>
        </p:txBody>
      </p:sp>
      <p:sp>
        <p:nvSpPr>
          <p:cNvPr id="4" name="AutoShape 4">
            <a:extLst>
              <a:ext uri="{FF2B5EF4-FFF2-40B4-BE49-F238E27FC236}">
                <a16:creationId xmlns:a16="http://schemas.microsoft.com/office/drawing/2014/main" id="{CE14FA5D-10D9-47FE-BD39-28A7C6DE65C2}"/>
              </a:ext>
            </a:extLst>
          </p:cNvPr>
          <p:cNvSpPr>
            <a:spLocks noChangeAspect="1" noChangeArrowheads="1"/>
          </p:cNvSpPr>
          <p:nvPr/>
        </p:nvSpPr>
        <p:spPr bwMode="auto">
          <a:xfrm>
            <a:off x="6019800" y="3352800"/>
            <a:ext cx="152400" cy="152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endParaRPr lang="en-GB" sz="900"/>
          </a:p>
        </p:txBody>
      </p:sp>
      <p:sp>
        <p:nvSpPr>
          <p:cNvPr id="6" name="AutoShape 6">
            <a:extLst>
              <a:ext uri="{FF2B5EF4-FFF2-40B4-BE49-F238E27FC236}">
                <a16:creationId xmlns:a16="http://schemas.microsoft.com/office/drawing/2014/main" id="{F072F13D-F78B-416E-9DDB-DC172FBCEB21}"/>
              </a:ext>
            </a:extLst>
          </p:cNvPr>
          <p:cNvSpPr>
            <a:spLocks noChangeAspect="1" noChangeArrowheads="1"/>
          </p:cNvSpPr>
          <p:nvPr/>
        </p:nvSpPr>
        <p:spPr bwMode="auto">
          <a:xfrm>
            <a:off x="6096000" y="3429000"/>
            <a:ext cx="152400" cy="152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endParaRPr lang="en-GB" sz="900"/>
          </a:p>
        </p:txBody>
      </p:sp>
      <p:sp>
        <p:nvSpPr>
          <p:cNvPr id="8" name="AutoShape 8">
            <a:extLst>
              <a:ext uri="{FF2B5EF4-FFF2-40B4-BE49-F238E27FC236}">
                <a16:creationId xmlns:a16="http://schemas.microsoft.com/office/drawing/2014/main" id="{B11F5099-C588-4DDF-A288-38B47F798C73}"/>
              </a:ext>
            </a:extLst>
          </p:cNvPr>
          <p:cNvSpPr>
            <a:spLocks noChangeAspect="1" noChangeArrowheads="1"/>
          </p:cNvSpPr>
          <p:nvPr/>
        </p:nvSpPr>
        <p:spPr bwMode="auto">
          <a:xfrm>
            <a:off x="6172200" y="3505200"/>
            <a:ext cx="152400" cy="152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endParaRPr lang="en-GB" sz="900"/>
          </a:p>
        </p:txBody>
      </p:sp>
      <p:pic>
        <p:nvPicPr>
          <p:cNvPr id="14" name="Picture 13">
            <a:extLst>
              <a:ext uri="{FF2B5EF4-FFF2-40B4-BE49-F238E27FC236}">
                <a16:creationId xmlns:a16="http://schemas.microsoft.com/office/drawing/2014/main" id="{C9015E47-5E78-4F4D-A6CA-C859FE9EFB6A}"/>
              </a:ext>
            </a:extLst>
          </p:cNvPr>
          <p:cNvPicPr>
            <a:picLocks noChangeAspect="1"/>
          </p:cNvPicPr>
          <p:nvPr/>
        </p:nvPicPr>
        <p:blipFill rotWithShape="1">
          <a:blip r:embed="rId3"/>
          <a:srcRect l="55701" t="39769" r="18898" b="33415"/>
          <a:stretch/>
        </p:blipFill>
        <p:spPr>
          <a:xfrm flipH="1">
            <a:off x="7595347" y="4196794"/>
            <a:ext cx="4509826" cy="2603747"/>
          </a:xfrm>
          <a:prstGeom prst="rect">
            <a:avLst/>
          </a:prstGeom>
        </p:spPr>
      </p:pic>
      <p:pic>
        <p:nvPicPr>
          <p:cNvPr id="4108" name="Picture 12" descr="“the hamlyn centre”的图片搜索结果">
            <a:extLst>
              <a:ext uri="{FF2B5EF4-FFF2-40B4-BE49-F238E27FC236}">
                <a16:creationId xmlns:a16="http://schemas.microsoft.com/office/drawing/2014/main" id="{C5E8BB7D-5AF6-494D-A347-E28AFDD105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64525" y="42183"/>
            <a:ext cx="1720319" cy="1146879"/>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 204">
            <a:extLst>
              <a:ext uri="{FF2B5EF4-FFF2-40B4-BE49-F238E27FC236}">
                <a16:creationId xmlns:a16="http://schemas.microsoft.com/office/drawing/2014/main" id="{4A64DBE5-D55B-4111-AE5C-7B24D33C71F3}"/>
              </a:ext>
            </a:extLst>
          </p:cNvPr>
          <p:cNvPicPr>
            <a:picLocks noChangeAspect="1"/>
          </p:cNvPicPr>
          <p:nvPr/>
        </p:nvPicPr>
        <p:blipFill rotWithShape="1">
          <a:blip r:embed="rId5"/>
          <a:srcRect l="414" t="100878" r="63417" b="-145598"/>
          <a:stretch/>
        </p:blipFill>
        <p:spPr>
          <a:xfrm rot="5400000">
            <a:off x="136869" y="536452"/>
            <a:ext cx="756621" cy="161136"/>
          </a:xfrm>
          <a:prstGeom prst="rect">
            <a:avLst/>
          </a:prstGeom>
          <a:solidFill>
            <a:srgbClr val="2F5597"/>
          </a:solidFill>
          <a:ln>
            <a:noFill/>
          </a:ln>
        </p:spPr>
      </p:pic>
      <p:sp>
        <p:nvSpPr>
          <p:cNvPr id="16" name="TextBox 1"/>
          <p:cNvSpPr txBox="1"/>
          <p:nvPr/>
        </p:nvSpPr>
        <p:spPr>
          <a:xfrm>
            <a:off x="654771" y="156267"/>
            <a:ext cx="9376682"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200">
                <a:solidFill>
                  <a:srgbClr val="2F5597"/>
                </a:solidFill>
                <a:latin typeface="FZQingKeBenYueSongS-R-GB"/>
                <a:ea typeface="FZQingKeBenYueSongS-R-GB"/>
                <a:cs typeface="FZQingKeBenYueSongS-R-GB"/>
                <a:sym typeface="FZQingKeBenYueSongS-R-GB"/>
              </a:defRPr>
            </a:pPr>
            <a:r>
              <a:rPr lang="zh-CN" altLang="en-US" dirty="0">
                <a:solidFill>
                  <a:schemeClr val="accent5">
                    <a:lumMod val="75000"/>
                  </a:schemeClr>
                </a:solidFill>
              </a:rPr>
              <a:t>帝国理工学院</a:t>
            </a:r>
            <a:r>
              <a:rPr lang="en-US" altLang="zh-CN" dirty="0">
                <a:solidFill>
                  <a:schemeClr val="accent5">
                    <a:lumMod val="75000"/>
                  </a:schemeClr>
                </a:solidFill>
              </a:rPr>
              <a:t>-</a:t>
            </a:r>
            <a:r>
              <a:rPr lang="zh-CN" altLang="en-US" dirty="0">
                <a:solidFill>
                  <a:schemeClr val="accent5">
                    <a:lumMod val="75000"/>
                  </a:schemeClr>
                </a:solidFill>
              </a:rPr>
              <a:t>哈姆林中心</a:t>
            </a:r>
            <a:r>
              <a:rPr lang="en-US" altLang="zh-CN" dirty="0">
                <a:solidFill>
                  <a:schemeClr val="accent5">
                    <a:lumMod val="75000"/>
                  </a:schemeClr>
                </a:solidFill>
              </a:rPr>
              <a:t>-</a:t>
            </a:r>
            <a:r>
              <a:rPr lang="zh-CN" altLang="en-US" dirty="0">
                <a:solidFill>
                  <a:schemeClr val="accent5">
                    <a:lumMod val="75000"/>
                  </a:schemeClr>
                </a:solidFill>
              </a:rPr>
              <a:t>世界顶尖手术机器人研发</a:t>
            </a:r>
          </a:p>
        </p:txBody>
      </p:sp>
      <p:sp>
        <p:nvSpPr>
          <p:cNvPr id="17" name="TextBox 8"/>
          <p:cNvSpPr txBox="1"/>
          <p:nvPr/>
        </p:nvSpPr>
        <p:spPr>
          <a:xfrm>
            <a:off x="11670459" y="6480912"/>
            <a:ext cx="284691"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600">
                <a:solidFill>
                  <a:srgbClr val="FFFFFF"/>
                </a:solidFill>
                <a:latin typeface="Avenir Light"/>
                <a:ea typeface="Avenir Light"/>
                <a:cs typeface="Avenir Light"/>
                <a:sym typeface="Avenir Light"/>
              </a:defRPr>
            </a:lvl1pPr>
          </a:lstStyle>
          <a:p>
            <a:r>
              <a:rPr lang="en-US" altLang="zh-CN" dirty="0">
                <a:solidFill>
                  <a:schemeClr val="bg1"/>
                </a:solidFill>
              </a:rPr>
              <a:t>4</a:t>
            </a:r>
            <a:r>
              <a:rPr lang="en-US" altLang="zh-CN" dirty="0"/>
              <a:t>6</a:t>
            </a:r>
            <a:endParaRPr dirty="0"/>
          </a:p>
        </p:txBody>
      </p:sp>
      <p:pic>
        <p:nvPicPr>
          <p:cNvPr id="18" name="Picture 4" descr="ENGINI platform">
            <a:extLst>
              <a:ext uri="{FF2B5EF4-FFF2-40B4-BE49-F238E27FC236}">
                <a16:creationId xmlns:a16="http://schemas.microsoft.com/office/drawing/2014/main" id="{2B3FAF5D-7F50-4879-9908-755E7A6BF40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57921" y="1220156"/>
            <a:ext cx="4578662" cy="2552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084439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1558636"/>
            <a:ext cx="12192000" cy="5299364"/>
          </a:xfrm>
          <a:prstGeom prst="rect">
            <a:avLst/>
          </a:prstGeom>
          <a:solidFill>
            <a:srgbClr val="2F559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HK"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1702" name="Object 1702"/>
          <p:cNvSpPr txBox="1"/>
          <p:nvPr/>
        </p:nvSpPr>
        <p:spPr>
          <a:xfrm>
            <a:off x="535506" y="919991"/>
            <a:ext cx="6630685" cy="273050"/>
          </a:xfrm>
          <a:prstGeom prst="rect">
            <a:avLst/>
          </a:prstGeom>
        </p:spPr>
        <p:txBody>
          <a:bodyPr vert="horz" rtlCol="0" anchor="t" anchorCtr="0">
            <a:noAutofit/>
          </a:bodyPr>
          <a:lstStyle/>
          <a:p>
            <a:pPr algn="l">
              <a:lnSpc>
                <a:spcPct val="100000"/>
              </a:lnSpc>
            </a:pPr>
            <a:r>
              <a:rPr lang="en-GB" altLang="zh-CN" dirty="0">
                <a:solidFill>
                  <a:srgbClr val="999999"/>
                </a:solidFill>
                <a:latin typeface="OPPOSans-M"/>
                <a:ea typeface="OPPOSans-M"/>
              </a:rPr>
              <a:t>IMPERIAL COLLEGE BUSINESS SCHOOL</a:t>
            </a:r>
            <a:endParaRPr lang="zh-CN" altLang="en-US" sz="900" dirty="0"/>
          </a:p>
        </p:txBody>
      </p:sp>
      <p:sp>
        <p:nvSpPr>
          <p:cNvPr id="1709" name="Object 1709"/>
          <p:cNvSpPr txBox="1"/>
          <p:nvPr/>
        </p:nvSpPr>
        <p:spPr>
          <a:xfrm>
            <a:off x="77645" y="1504049"/>
            <a:ext cx="7962741" cy="2933902"/>
          </a:xfrm>
          <a:prstGeom prst="rect">
            <a:avLst/>
          </a:prstGeom>
        </p:spPr>
        <p:txBody>
          <a:bodyPr vert="horz" rtlCol="0" anchor="t" anchorCtr="0">
            <a:noAutofit/>
          </a:bodyPr>
          <a:lstStyle/>
          <a:p>
            <a:pPr>
              <a:lnSpc>
                <a:spcPct val="133333"/>
              </a:lnSpc>
            </a:pPr>
            <a:endParaRPr lang="en-GB" altLang="zh-CN" b="1" spc="75" dirty="0">
              <a:solidFill>
                <a:srgbClr val="FFFFFF"/>
              </a:solidFill>
              <a:latin typeface="OPPOSans-R"/>
              <a:ea typeface="OPPOSans-R"/>
            </a:endParaRPr>
          </a:p>
          <a:p>
            <a:pPr>
              <a:lnSpc>
                <a:spcPct val="133333"/>
              </a:lnSpc>
            </a:pPr>
            <a:r>
              <a:rPr lang="zh-CN" altLang="en-US" sz="1600" spc="75" dirty="0">
                <a:solidFill>
                  <a:srgbClr val="FFFFFF"/>
                </a:solidFill>
                <a:latin typeface="Microsoft YaHei UI Light" panose="020B0502040204020203" pitchFamily="34" charset="-122"/>
                <a:ea typeface="Microsoft YaHei UI Light" panose="020B0502040204020203" pitchFamily="34" charset="-122"/>
              </a:rPr>
              <a:t>帝国理工学院商学院是一所教学与研究水平一流的商学院，在全世界享有极高声望。获得世界三大权威商学院认证机构的三重认证。作为英国最顶尖商学院，也是英国最难申请的商学院之一。帝国理工的商学院的专业涵盖面非常丰富，有金融类、商业分析、管理、市场营销等。在２０２１年</a:t>
            </a:r>
            <a:r>
              <a:rPr lang="en-US" altLang="zh-CN" sz="1600" spc="75" dirty="0">
                <a:solidFill>
                  <a:srgbClr val="FFFFFF"/>
                </a:solidFill>
                <a:latin typeface="Microsoft YaHei UI Light" panose="020B0502040204020203" pitchFamily="34" charset="-122"/>
                <a:ea typeface="Microsoft YaHei UI Light" panose="020B0502040204020203" pitchFamily="34" charset="-122"/>
              </a:rPr>
              <a:t>QS</a:t>
            </a:r>
            <a:r>
              <a:rPr lang="zh-CN" altLang="en-US" sz="1600" spc="75" dirty="0">
                <a:solidFill>
                  <a:srgbClr val="FFFFFF"/>
                </a:solidFill>
                <a:latin typeface="Microsoft YaHei UI Light" panose="020B0502040204020203" pitchFamily="34" charset="-122"/>
                <a:ea typeface="Microsoft YaHei UI Light" panose="020B0502040204020203" pitchFamily="34" charset="-122"/>
              </a:rPr>
              <a:t>世界大学排名中，在线</a:t>
            </a:r>
            <a:r>
              <a:rPr lang="en-US" altLang="zh-CN" sz="1600" spc="75" dirty="0">
                <a:solidFill>
                  <a:srgbClr val="FFFFFF"/>
                </a:solidFill>
                <a:latin typeface="Microsoft YaHei UI Light" panose="020B0502040204020203" pitchFamily="34" charset="-122"/>
                <a:ea typeface="Microsoft YaHei UI Light" panose="020B0502040204020203" pitchFamily="34" charset="-122"/>
              </a:rPr>
              <a:t>MBA</a:t>
            </a:r>
            <a:r>
              <a:rPr lang="zh-CN" altLang="en-US" sz="1600" spc="75" dirty="0">
                <a:solidFill>
                  <a:srgbClr val="FFFFFF"/>
                </a:solidFill>
                <a:latin typeface="Microsoft YaHei UI Light" panose="020B0502040204020203" pitchFamily="34" charset="-122"/>
                <a:ea typeface="Microsoft YaHei UI Light" panose="020B0502040204020203" pitchFamily="34" charset="-122"/>
              </a:rPr>
              <a:t>全球第</a:t>
            </a:r>
            <a:r>
              <a:rPr lang="en-GB" altLang="zh-CN" sz="1600" spc="75" dirty="0">
                <a:solidFill>
                  <a:srgbClr val="FFFFFF"/>
                </a:solidFill>
                <a:latin typeface="Microsoft YaHei UI Light" panose="020B0502040204020203" pitchFamily="34" charset="-122"/>
                <a:ea typeface="Microsoft YaHei UI Light" panose="020B0502040204020203" pitchFamily="34" charset="-122"/>
              </a:rPr>
              <a:t>2</a:t>
            </a:r>
            <a:r>
              <a:rPr lang="zh-CN" altLang="en-US" sz="1600" spc="75" dirty="0">
                <a:solidFill>
                  <a:srgbClr val="FFFFFF"/>
                </a:solidFill>
                <a:latin typeface="Microsoft YaHei UI Light" panose="020B0502040204020203" pitchFamily="34" charset="-122"/>
                <a:ea typeface="Microsoft YaHei UI Light" panose="020B0502040204020203" pitchFamily="34" charset="-122"/>
              </a:rPr>
              <a:t>，英国第一。</a:t>
            </a:r>
            <a:endParaRPr lang="en-GB" altLang="zh-CN" sz="1600" spc="75" dirty="0">
              <a:solidFill>
                <a:srgbClr val="FFFFFF"/>
              </a:solidFill>
              <a:latin typeface="Microsoft YaHei UI Light" panose="020B0502040204020203" pitchFamily="34" charset="-122"/>
              <a:ea typeface="Microsoft YaHei UI Light" panose="020B0502040204020203" pitchFamily="34" charset="-122"/>
            </a:endParaRPr>
          </a:p>
          <a:p>
            <a:pPr>
              <a:lnSpc>
                <a:spcPct val="133333"/>
              </a:lnSpc>
            </a:pPr>
            <a:endParaRPr lang="en-GB" altLang="zh-CN" sz="1600" spc="75" dirty="0">
              <a:solidFill>
                <a:srgbClr val="FFFFFF"/>
              </a:solidFill>
              <a:latin typeface="Microsoft YaHei UI Light" panose="020B0502040204020203" pitchFamily="34" charset="-122"/>
              <a:ea typeface="Microsoft YaHei UI Light" panose="020B0502040204020203" pitchFamily="34" charset="-122"/>
            </a:endParaRPr>
          </a:p>
          <a:p>
            <a:pPr>
              <a:lnSpc>
                <a:spcPct val="133333"/>
              </a:lnSpc>
            </a:pPr>
            <a:r>
              <a:rPr lang="zh-CN" altLang="en-US" sz="1600" b="1" spc="75" dirty="0">
                <a:solidFill>
                  <a:srgbClr val="FFFFFF"/>
                </a:solidFill>
                <a:latin typeface="Microsoft YaHei UI Light" panose="020B0502040204020203" pitchFamily="34" charset="-122"/>
                <a:ea typeface="Microsoft YaHei UI Light" panose="020B0502040204020203" pitchFamily="34" charset="-122"/>
              </a:rPr>
              <a:t>全球排名：</a:t>
            </a:r>
          </a:p>
          <a:p>
            <a:pPr marL="285750" indent="-285750">
              <a:lnSpc>
                <a:spcPct val="133333"/>
              </a:lnSpc>
              <a:buFont typeface="Wingdings" panose="05000000000000000000" pitchFamily="2" charset="2"/>
              <a:buChar char="v"/>
            </a:pPr>
            <a:r>
              <a:rPr lang="zh-CN" altLang="en-US" sz="1600" spc="75" dirty="0">
                <a:solidFill>
                  <a:srgbClr val="FFFFFF"/>
                </a:solidFill>
                <a:latin typeface="Microsoft YaHei UI Light" panose="020B0502040204020203" pitchFamily="34" charset="-122"/>
                <a:ea typeface="Microsoft YaHei UI Light" panose="020B0502040204020203" pitchFamily="34" charset="-122"/>
              </a:rPr>
              <a:t>在线</a:t>
            </a:r>
            <a:r>
              <a:rPr lang="en-US" altLang="zh-CN" sz="1600" spc="75" dirty="0">
                <a:solidFill>
                  <a:srgbClr val="FFFFFF"/>
                </a:solidFill>
                <a:latin typeface="Microsoft YaHei UI Light" panose="020B0502040204020203" pitchFamily="34" charset="-122"/>
                <a:ea typeface="Microsoft YaHei UI Light" panose="020B0502040204020203" pitchFamily="34" charset="-122"/>
              </a:rPr>
              <a:t>MBA</a:t>
            </a:r>
            <a:r>
              <a:rPr lang="zh-CN" altLang="en-US" sz="1600" spc="75" dirty="0">
                <a:solidFill>
                  <a:srgbClr val="FFFFFF"/>
                </a:solidFill>
                <a:latin typeface="Microsoft YaHei UI Light" panose="020B0502040204020203" pitchFamily="34" charset="-122"/>
                <a:ea typeface="Microsoft YaHei UI Light" panose="020B0502040204020203" pitchFamily="34" charset="-122"/>
              </a:rPr>
              <a:t>：全球第２名（</a:t>
            </a:r>
            <a:r>
              <a:rPr lang="en-US" altLang="zh-CN" sz="1600" spc="75" dirty="0">
                <a:solidFill>
                  <a:srgbClr val="FFFFFF"/>
                </a:solidFill>
                <a:latin typeface="Microsoft YaHei UI Light" panose="020B0502040204020203" pitchFamily="34" charset="-122"/>
                <a:ea typeface="Microsoft YaHei UI Light" panose="020B0502040204020203" pitchFamily="34" charset="-122"/>
              </a:rPr>
              <a:t>QS</a:t>
            </a:r>
            <a:r>
              <a:rPr lang="zh-CN" altLang="en-US" sz="1600" spc="75" dirty="0">
                <a:solidFill>
                  <a:srgbClr val="FFFFFF"/>
                </a:solidFill>
                <a:latin typeface="Microsoft YaHei UI Light" panose="020B0502040204020203" pitchFamily="34" charset="-122"/>
                <a:ea typeface="Microsoft YaHei UI Light" panose="020B0502040204020203" pitchFamily="34" charset="-122"/>
              </a:rPr>
              <a:t>世界大学排名）</a:t>
            </a:r>
          </a:p>
          <a:p>
            <a:pPr marL="285750" indent="-285750">
              <a:lnSpc>
                <a:spcPct val="133333"/>
              </a:lnSpc>
              <a:buFont typeface="Wingdings" panose="05000000000000000000" pitchFamily="2" charset="2"/>
              <a:buChar char="v"/>
            </a:pPr>
            <a:r>
              <a:rPr lang="zh-CN" altLang="en-US" sz="1600" spc="75" dirty="0">
                <a:solidFill>
                  <a:srgbClr val="FFFFFF"/>
                </a:solidFill>
                <a:latin typeface="Microsoft YaHei UI Light" panose="020B0502040204020203" pitchFamily="34" charset="-122"/>
                <a:ea typeface="Microsoft YaHei UI Light" panose="020B0502040204020203" pitchFamily="34" charset="-122"/>
              </a:rPr>
              <a:t>市场营销硕士：全球第</a:t>
            </a:r>
            <a:r>
              <a:rPr lang="en-US" altLang="zh-CN" sz="1600" spc="75" dirty="0">
                <a:solidFill>
                  <a:srgbClr val="FFFFFF"/>
                </a:solidFill>
                <a:latin typeface="Microsoft YaHei UI Light" panose="020B0502040204020203" pitchFamily="34" charset="-122"/>
                <a:ea typeface="Microsoft YaHei UI Light" panose="020B0502040204020203" pitchFamily="34" charset="-122"/>
              </a:rPr>
              <a:t>3</a:t>
            </a:r>
            <a:r>
              <a:rPr lang="zh-CN" altLang="en-US" sz="1600" spc="75" dirty="0">
                <a:solidFill>
                  <a:srgbClr val="FFFFFF"/>
                </a:solidFill>
                <a:latin typeface="Microsoft YaHei UI Light" panose="020B0502040204020203" pitchFamily="34" charset="-122"/>
                <a:ea typeface="Microsoft YaHei UI Light" panose="020B0502040204020203" pitchFamily="34" charset="-122"/>
              </a:rPr>
              <a:t>名（</a:t>
            </a:r>
            <a:r>
              <a:rPr lang="en-US" altLang="zh-CN" sz="1600" spc="75" dirty="0">
                <a:solidFill>
                  <a:srgbClr val="FFFFFF"/>
                </a:solidFill>
                <a:latin typeface="Microsoft YaHei UI Light" panose="020B0502040204020203" pitchFamily="34" charset="-122"/>
                <a:ea typeface="Microsoft YaHei UI Light" panose="020B0502040204020203" pitchFamily="34" charset="-122"/>
              </a:rPr>
              <a:t>QS</a:t>
            </a:r>
            <a:r>
              <a:rPr lang="zh-CN" altLang="en-US" sz="1600" spc="75" dirty="0">
                <a:solidFill>
                  <a:srgbClr val="FFFFFF"/>
                </a:solidFill>
                <a:latin typeface="Microsoft YaHei UI Light" panose="020B0502040204020203" pitchFamily="34" charset="-122"/>
                <a:ea typeface="Microsoft YaHei UI Light" panose="020B0502040204020203" pitchFamily="34" charset="-122"/>
              </a:rPr>
              <a:t>世界大学排名）</a:t>
            </a:r>
          </a:p>
          <a:p>
            <a:pPr marL="285750" indent="-285750">
              <a:lnSpc>
                <a:spcPct val="133333"/>
              </a:lnSpc>
              <a:buFont typeface="Wingdings" panose="05000000000000000000" pitchFamily="2" charset="2"/>
              <a:buChar char="v"/>
            </a:pPr>
            <a:r>
              <a:rPr lang="en-US" altLang="zh-CN" sz="1600" spc="75" dirty="0">
                <a:solidFill>
                  <a:srgbClr val="FFFFFF"/>
                </a:solidFill>
                <a:latin typeface="Microsoft YaHei UI Light" panose="020B0502040204020203" pitchFamily="34" charset="-122"/>
                <a:ea typeface="Microsoft YaHei UI Light" panose="020B0502040204020203" pitchFamily="34" charset="-122"/>
              </a:rPr>
              <a:t>MBA</a:t>
            </a:r>
            <a:r>
              <a:rPr lang="zh-CN" altLang="en-US" sz="1600" spc="75" dirty="0">
                <a:solidFill>
                  <a:srgbClr val="FFFFFF"/>
                </a:solidFill>
                <a:latin typeface="Microsoft YaHei UI Light" panose="020B0502040204020203" pitchFamily="34" charset="-122"/>
                <a:ea typeface="Microsoft YaHei UI Light" panose="020B0502040204020203" pitchFamily="34" charset="-122"/>
              </a:rPr>
              <a:t>企业家精神全球第</a:t>
            </a:r>
            <a:r>
              <a:rPr lang="en-US" altLang="zh-CN" sz="1600" spc="75" dirty="0">
                <a:solidFill>
                  <a:srgbClr val="FFFFFF"/>
                </a:solidFill>
                <a:latin typeface="Microsoft YaHei UI Light" panose="020B0502040204020203" pitchFamily="34" charset="-122"/>
                <a:ea typeface="Microsoft YaHei UI Light" panose="020B0502040204020203" pitchFamily="34" charset="-122"/>
              </a:rPr>
              <a:t>5</a:t>
            </a:r>
            <a:r>
              <a:rPr lang="zh-CN" altLang="en-US" sz="1600" spc="75" dirty="0">
                <a:solidFill>
                  <a:srgbClr val="FFFFFF"/>
                </a:solidFill>
                <a:latin typeface="Microsoft YaHei UI Light" panose="020B0502040204020203" pitchFamily="34" charset="-122"/>
                <a:ea typeface="Microsoft YaHei UI Light" panose="020B0502040204020203" pitchFamily="34" charset="-122"/>
              </a:rPr>
              <a:t>名（</a:t>
            </a:r>
            <a:r>
              <a:rPr lang="en-US" altLang="zh-CN" sz="1600" spc="75" dirty="0">
                <a:solidFill>
                  <a:srgbClr val="FFFFFF"/>
                </a:solidFill>
                <a:latin typeface="Microsoft YaHei UI Light" panose="020B0502040204020203" pitchFamily="34" charset="-122"/>
                <a:ea typeface="Microsoft YaHei UI Light" panose="020B0502040204020203" pitchFamily="34" charset="-122"/>
              </a:rPr>
              <a:t>FT</a:t>
            </a:r>
            <a:r>
              <a:rPr lang="zh-CN" altLang="en-US" sz="1600" spc="75" dirty="0">
                <a:solidFill>
                  <a:srgbClr val="FFFFFF"/>
                </a:solidFill>
                <a:latin typeface="Microsoft YaHei UI Light" panose="020B0502040204020203" pitchFamily="34" charset="-122"/>
                <a:ea typeface="Microsoft YaHei UI Light" panose="020B0502040204020203" pitchFamily="34" charset="-122"/>
              </a:rPr>
              <a:t>金融时报）</a:t>
            </a:r>
          </a:p>
          <a:p>
            <a:pPr marL="285750" indent="-285750">
              <a:lnSpc>
                <a:spcPct val="133333"/>
              </a:lnSpc>
              <a:buFont typeface="Wingdings" panose="05000000000000000000" pitchFamily="2" charset="2"/>
              <a:buChar char="v"/>
            </a:pPr>
            <a:r>
              <a:rPr lang="en-US" altLang="zh-CN" sz="1600" spc="75" dirty="0">
                <a:solidFill>
                  <a:srgbClr val="FFFFFF"/>
                </a:solidFill>
                <a:latin typeface="Microsoft YaHei UI Light" panose="020B0502040204020203" pitchFamily="34" charset="-122"/>
                <a:ea typeface="Microsoft YaHei UI Light" panose="020B0502040204020203" pitchFamily="34" charset="-122"/>
              </a:rPr>
              <a:t>MBA</a:t>
            </a:r>
            <a:r>
              <a:rPr lang="zh-CN" altLang="en-US" sz="1600" spc="75" dirty="0">
                <a:solidFill>
                  <a:srgbClr val="FFFFFF"/>
                </a:solidFill>
                <a:latin typeface="Microsoft YaHei UI Light" panose="020B0502040204020203" pitchFamily="34" charset="-122"/>
                <a:ea typeface="Microsoft YaHei UI Light" panose="020B0502040204020203" pitchFamily="34" charset="-122"/>
              </a:rPr>
              <a:t>全球第</a:t>
            </a:r>
            <a:r>
              <a:rPr lang="en-US" altLang="zh-CN" sz="1600" spc="75" dirty="0">
                <a:solidFill>
                  <a:srgbClr val="FFFFFF"/>
                </a:solidFill>
                <a:latin typeface="Microsoft YaHei UI Light" panose="020B0502040204020203" pitchFamily="34" charset="-122"/>
                <a:ea typeface="Microsoft YaHei UI Light" panose="020B0502040204020203" pitchFamily="34" charset="-122"/>
              </a:rPr>
              <a:t>22</a:t>
            </a:r>
            <a:r>
              <a:rPr lang="zh-CN" altLang="en-US" sz="1600" spc="75" dirty="0">
                <a:solidFill>
                  <a:srgbClr val="FFFFFF"/>
                </a:solidFill>
                <a:latin typeface="Microsoft YaHei UI Light" panose="020B0502040204020203" pitchFamily="34" charset="-122"/>
                <a:ea typeface="Microsoft YaHei UI Light" panose="020B0502040204020203" pitchFamily="34" charset="-122"/>
              </a:rPr>
              <a:t>名（</a:t>
            </a:r>
            <a:r>
              <a:rPr lang="en-US" altLang="zh-CN" sz="1600" spc="75" dirty="0">
                <a:solidFill>
                  <a:srgbClr val="FFFFFF"/>
                </a:solidFill>
                <a:latin typeface="Microsoft YaHei UI Light" panose="020B0502040204020203" pitchFamily="34" charset="-122"/>
                <a:ea typeface="Microsoft YaHei UI Light" panose="020B0502040204020203" pitchFamily="34" charset="-122"/>
              </a:rPr>
              <a:t>QS</a:t>
            </a:r>
            <a:r>
              <a:rPr lang="zh-CN" altLang="en-US" sz="1600" spc="75" dirty="0">
                <a:solidFill>
                  <a:srgbClr val="FFFFFF"/>
                </a:solidFill>
                <a:latin typeface="Microsoft YaHei UI Light" panose="020B0502040204020203" pitchFamily="34" charset="-122"/>
                <a:ea typeface="Microsoft YaHei UI Light" panose="020B0502040204020203" pitchFamily="34" charset="-122"/>
              </a:rPr>
              <a:t>世界大学排名）</a:t>
            </a:r>
          </a:p>
          <a:p>
            <a:pPr marL="285750" indent="-285750">
              <a:lnSpc>
                <a:spcPct val="133333"/>
              </a:lnSpc>
              <a:buFont typeface="Wingdings" panose="05000000000000000000" pitchFamily="2" charset="2"/>
              <a:buChar char="v"/>
            </a:pPr>
            <a:r>
              <a:rPr lang="zh-CN" altLang="en-US" sz="1600" spc="75" dirty="0">
                <a:solidFill>
                  <a:srgbClr val="FFFFFF"/>
                </a:solidFill>
                <a:latin typeface="Microsoft YaHei UI Light" panose="020B0502040204020203" pitchFamily="34" charset="-122"/>
                <a:ea typeface="Microsoft YaHei UI Light" panose="020B0502040204020203" pitchFamily="34" charset="-122"/>
              </a:rPr>
              <a:t>金融硕士：全球第</a:t>
            </a:r>
            <a:r>
              <a:rPr lang="en-US" altLang="zh-CN" sz="1600" spc="75" dirty="0">
                <a:solidFill>
                  <a:srgbClr val="FFFFFF"/>
                </a:solidFill>
                <a:latin typeface="Microsoft YaHei UI Light" panose="020B0502040204020203" pitchFamily="34" charset="-122"/>
                <a:ea typeface="Microsoft YaHei UI Light" panose="020B0502040204020203" pitchFamily="34" charset="-122"/>
              </a:rPr>
              <a:t>9</a:t>
            </a:r>
            <a:r>
              <a:rPr lang="zh-CN" altLang="en-US" sz="1600" spc="75" dirty="0">
                <a:solidFill>
                  <a:srgbClr val="FFFFFF"/>
                </a:solidFill>
                <a:latin typeface="Microsoft YaHei UI Light" panose="020B0502040204020203" pitchFamily="34" charset="-122"/>
                <a:ea typeface="Microsoft YaHei UI Light" panose="020B0502040204020203" pitchFamily="34" charset="-122"/>
              </a:rPr>
              <a:t>名（</a:t>
            </a:r>
            <a:r>
              <a:rPr lang="en-US" altLang="zh-CN" sz="1600" spc="75" dirty="0">
                <a:solidFill>
                  <a:srgbClr val="FFFFFF"/>
                </a:solidFill>
                <a:latin typeface="Microsoft YaHei UI Light" panose="020B0502040204020203" pitchFamily="34" charset="-122"/>
                <a:ea typeface="Microsoft YaHei UI Light" panose="020B0502040204020203" pitchFamily="34" charset="-122"/>
              </a:rPr>
              <a:t>FT</a:t>
            </a:r>
            <a:r>
              <a:rPr lang="zh-CN" altLang="en-US" sz="1600" spc="75" dirty="0">
                <a:solidFill>
                  <a:srgbClr val="FFFFFF"/>
                </a:solidFill>
                <a:latin typeface="Microsoft YaHei UI Light" panose="020B0502040204020203" pitchFamily="34" charset="-122"/>
                <a:ea typeface="Microsoft YaHei UI Light" panose="020B0502040204020203" pitchFamily="34" charset="-122"/>
              </a:rPr>
              <a:t>金融时报），全球第１</a:t>
            </a:r>
            <a:r>
              <a:rPr lang="en-US" altLang="zh-CN" sz="1600" spc="75" dirty="0">
                <a:solidFill>
                  <a:srgbClr val="FFFFFF"/>
                </a:solidFill>
                <a:latin typeface="Microsoft YaHei UI Light" panose="020B0502040204020203" pitchFamily="34" charset="-122"/>
                <a:ea typeface="Microsoft YaHei UI Light" panose="020B0502040204020203" pitchFamily="34" charset="-122"/>
              </a:rPr>
              <a:t>2</a:t>
            </a:r>
            <a:r>
              <a:rPr lang="zh-CN" altLang="en-US" sz="1600" spc="75" dirty="0">
                <a:solidFill>
                  <a:srgbClr val="FFFFFF"/>
                </a:solidFill>
                <a:latin typeface="Microsoft YaHei UI Light" panose="020B0502040204020203" pitchFamily="34" charset="-122"/>
                <a:ea typeface="Microsoft YaHei UI Light" panose="020B0502040204020203" pitchFamily="34" charset="-122"/>
              </a:rPr>
              <a:t>名（</a:t>
            </a:r>
            <a:r>
              <a:rPr lang="en-US" altLang="zh-CN" sz="1600" spc="75" dirty="0">
                <a:solidFill>
                  <a:srgbClr val="FFFFFF"/>
                </a:solidFill>
                <a:latin typeface="Microsoft YaHei UI Light" panose="020B0502040204020203" pitchFamily="34" charset="-122"/>
                <a:ea typeface="Microsoft YaHei UI Light" panose="020B0502040204020203" pitchFamily="34" charset="-122"/>
              </a:rPr>
              <a:t>QS</a:t>
            </a:r>
            <a:r>
              <a:rPr lang="zh-CN" altLang="en-US" sz="1600" spc="75" dirty="0">
                <a:solidFill>
                  <a:srgbClr val="FFFFFF"/>
                </a:solidFill>
                <a:latin typeface="Microsoft YaHei UI Light" panose="020B0502040204020203" pitchFamily="34" charset="-122"/>
                <a:ea typeface="Microsoft YaHei UI Light" panose="020B0502040204020203" pitchFamily="34" charset="-122"/>
              </a:rPr>
              <a:t>世界大学排名）</a:t>
            </a:r>
          </a:p>
          <a:p>
            <a:pPr marL="285750" indent="-285750">
              <a:lnSpc>
                <a:spcPct val="133333"/>
              </a:lnSpc>
              <a:buFont typeface="Wingdings" panose="05000000000000000000" pitchFamily="2" charset="2"/>
              <a:buChar char="v"/>
            </a:pPr>
            <a:r>
              <a:rPr lang="zh-CN" altLang="en-US" sz="1600" spc="75" dirty="0">
                <a:solidFill>
                  <a:srgbClr val="FFFFFF"/>
                </a:solidFill>
                <a:latin typeface="Microsoft YaHei UI Light" panose="020B0502040204020203" pitchFamily="34" charset="-122"/>
                <a:ea typeface="Microsoft YaHei UI Light" panose="020B0502040204020203" pitchFamily="34" charset="-122"/>
              </a:rPr>
              <a:t>管理硕士：全球第</a:t>
            </a:r>
            <a:r>
              <a:rPr lang="en-US" altLang="zh-CN" sz="1600" spc="75" dirty="0">
                <a:solidFill>
                  <a:srgbClr val="FFFFFF"/>
                </a:solidFill>
                <a:latin typeface="Microsoft YaHei UI Light" panose="020B0502040204020203" pitchFamily="34" charset="-122"/>
                <a:ea typeface="Microsoft YaHei UI Light" panose="020B0502040204020203" pitchFamily="34" charset="-122"/>
              </a:rPr>
              <a:t>10</a:t>
            </a:r>
            <a:r>
              <a:rPr lang="zh-CN" altLang="en-US" sz="1600" spc="75" dirty="0">
                <a:solidFill>
                  <a:srgbClr val="FFFFFF"/>
                </a:solidFill>
                <a:latin typeface="Microsoft YaHei UI Light" panose="020B0502040204020203" pitchFamily="34" charset="-122"/>
                <a:ea typeface="Microsoft YaHei UI Light" panose="020B0502040204020203" pitchFamily="34" charset="-122"/>
              </a:rPr>
              <a:t>名（</a:t>
            </a:r>
            <a:r>
              <a:rPr lang="en-US" altLang="zh-CN" sz="1600" spc="75" dirty="0">
                <a:solidFill>
                  <a:srgbClr val="FFFFFF"/>
                </a:solidFill>
                <a:latin typeface="Microsoft YaHei UI Light" panose="020B0502040204020203" pitchFamily="34" charset="-122"/>
                <a:ea typeface="Microsoft YaHei UI Light" panose="020B0502040204020203" pitchFamily="34" charset="-122"/>
              </a:rPr>
              <a:t>FT</a:t>
            </a:r>
            <a:r>
              <a:rPr lang="zh-CN" altLang="en-US" sz="1600" spc="75" dirty="0">
                <a:solidFill>
                  <a:srgbClr val="FFFFFF"/>
                </a:solidFill>
                <a:latin typeface="Microsoft YaHei UI Light" panose="020B0502040204020203" pitchFamily="34" charset="-122"/>
                <a:ea typeface="Microsoft YaHei UI Light" panose="020B0502040204020203" pitchFamily="34" charset="-122"/>
              </a:rPr>
              <a:t>金融时报），全球第</a:t>
            </a:r>
            <a:r>
              <a:rPr lang="en-US" altLang="zh-CN" sz="1600" spc="75" dirty="0">
                <a:solidFill>
                  <a:srgbClr val="FFFFFF"/>
                </a:solidFill>
                <a:latin typeface="Microsoft YaHei UI Light" panose="020B0502040204020203" pitchFamily="34" charset="-122"/>
                <a:ea typeface="Microsoft YaHei UI Light" panose="020B0502040204020203" pitchFamily="34" charset="-122"/>
              </a:rPr>
              <a:t>8</a:t>
            </a:r>
            <a:r>
              <a:rPr lang="zh-CN" altLang="en-US" sz="1600" spc="75" dirty="0">
                <a:solidFill>
                  <a:srgbClr val="FFFFFF"/>
                </a:solidFill>
                <a:latin typeface="Microsoft YaHei UI Light" panose="020B0502040204020203" pitchFamily="34" charset="-122"/>
                <a:ea typeface="Microsoft YaHei UI Light" panose="020B0502040204020203" pitchFamily="34" charset="-122"/>
              </a:rPr>
              <a:t>名（</a:t>
            </a:r>
            <a:r>
              <a:rPr lang="en-US" altLang="zh-CN" sz="1600" spc="75" dirty="0">
                <a:solidFill>
                  <a:srgbClr val="FFFFFF"/>
                </a:solidFill>
                <a:latin typeface="Microsoft YaHei UI Light" panose="020B0502040204020203" pitchFamily="34" charset="-122"/>
                <a:ea typeface="Microsoft YaHei UI Light" panose="020B0502040204020203" pitchFamily="34" charset="-122"/>
              </a:rPr>
              <a:t>QS</a:t>
            </a:r>
            <a:r>
              <a:rPr lang="zh-CN" altLang="en-US" sz="1600" spc="75" dirty="0">
                <a:solidFill>
                  <a:srgbClr val="FFFFFF"/>
                </a:solidFill>
                <a:latin typeface="Microsoft YaHei UI Light" panose="020B0502040204020203" pitchFamily="34" charset="-122"/>
                <a:ea typeface="Microsoft YaHei UI Light" panose="020B0502040204020203" pitchFamily="34" charset="-122"/>
              </a:rPr>
              <a:t>世界大学排名）</a:t>
            </a:r>
          </a:p>
          <a:p>
            <a:pPr marL="285750" indent="-285750">
              <a:lnSpc>
                <a:spcPct val="133333"/>
              </a:lnSpc>
              <a:buFont typeface="Wingdings" panose="05000000000000000000" pitchFamily="2" charset="2"/>
              <a:buChar char="v"/>
            </a:pPr>
            <a:r>
              <a:rPr lang="en-US" altLang="zh-CN" sz="1600" spc="75" dirty="0">
                <a:solidFill>
                  <a:srgbClr val="FFFFFF"/>
                </a:solidFill>
                <a:latin typeface="Microsoft YaHei UI Light" panose="020B0502040204020203" pitchFamily="34" charset="-122"/>
                <a:ea typeface="Microsoft YaHei UI Light" panose="020B0502040204020203" pitchFamily="34" charset="-122"/>
              </a:rPr>
              <a:t>EMBA</a:t>
            </a:r>
            <a:r>
              <a:rPr lang="zh-CN" altLang="en-US" sz="1600" spc="75" dirty="0">
                <a:solidFill>
                  <a:srgbClr val="FFFFFF"/>
                </a:solidFill>
                <a:latin typeface="Microsoft YaHei UI Light" panose="020B0502040204020203" pitchFamily="34" charset="-122"/>
                <a:ea typeface="Microsoft YaHei UI Light" panose="020B0502040204020203" pitchFamily="34" charset="-122"/>
              </a:rPr>
              <a:t>：欧洲第</a:t>
            </a:r>
            <a:r>
              <a:rPr lang="en-US" altLang="zh-CN" sz="1600" spc="75" dirty="0">
                <a:solidFill>
                  <a:srgbClr val="FFFFFF"/>
                </a:solidFill>
                <a:latin typeface="Microsoft YaHei UI Light" panose="020B0502040204020203" pitchFamily="34" charset="-122"/>
                <a:ea typeface="Microsoft YaHei UI Light" panose="020B0502040204020203" pitchFamily="34" charset="-122"/>
              </a:rPr>
              <a:t>17</a:t>
            </a:r>
            <a:r>
              <a:rPr lang="zh-CN" altLang="en-US" sz="1600" spc="75" dirty="0">
                <a:solidFill>
                  <a:srgbClr val="FFFFFF"/>
                </a:solidFill>
                <a:latin typeface="Microsoft YaHei UI Light" panose="020B0502040204020203" pitchFamily="34" charset="-122"/>
                <a:ea typeface="Microsoft YaHei UI Light" panose="020B0502040204020203" pitchFamily="34" charset="-122"/>
              </a:rPr>
              <a:t>名，全球第</a:t>
            </a:r>
            <a:r>
              <a:rPr lang="en-US" altLang="zh-CN" sz="1600" spc="75" dirty="0">
                <a:solidFill>
                  <a:srgbClr val="FFFFFF"/>
                </a:solidFill>
                <a:latin typeface="Microsoft YaHei UI Light" panose="020B0502040204020203" pitchFamily="34" charset="-122"/>
                <a:ea typeface="Microsoft YaHei UI Light" panose="020B0502040204020203" pitchFamily="34" charset="-122"/>
              </a:rPr>
              <a:t>31</a:t>
            </a:r>
            <a:r>
              <a:rPr lang="zh-CN" altLang="en-US" sz="1600" spc="75" dirty="0">
                <a:solidFill>
                  <a:srgbClr val="FFFFFF"/>
                </a:solidFill>
                <a:latin typeface="Microsoft YaHei UI Light" panose="020B0502040204020203" pitchFamily="34" charset="-122"/>
                <a:ea typeface="Microsoft YaHei UI Light" panose="020B0502040204020203" pitchFamily="34" charset="-122"/>
              </a:rPr>
              <a:t>名（</a:t>
            </a:r>
            <a:r>
              <a:rPr lang="en-US" altLang="zh-CN" sz="1600" spc="75" dirty="0">
                <a:solidFill>
                  <a:srgbClr val="FFFFFF"/>
                </a:solidFill>
                <a:latin typeface="Microsoft YaHei UI Light" panose="020B0502040204020203" pitchFamily="34" charset="-122"/>
                <a:ea typeface="Microsoft YaHei UI Light" panose="020B0502040204020203" pitchFamily="34" charset="-122"/>
              </a:rPr>
              <a:t>FT</a:t>
            </a:r>
            <a:r>
              <a:rPr lang="zh-CN" altLang="en-US" sz="1600" spc="75" dirty="0">
                <a:solidFill>
                  <a:srgbClr val="FFFFFF"/>
                </a:solidFill>
                <a:latin typeface="Microsoft YaHei UI Light" panose="020B0502040204020203" pitchFamily="34" charset="-122"/>
                <a:ea typeface="Microsoft YaHei UI Light" panose="020B0502040204020203" pitchFamily="34" charset="-122"/>
              </a:rPr>
              <a:t>金融时报）</a:t>
            </a:r>
          </a:p>
          <a:p>
            <a:pPr>
              <a:lnSpc>
                <a:spcPct val="133333"/>
              </a:lnSpc>
            </a:pPr>
            <a:endParaRPr lang="zh-CN" altLang="en-US" sz="1600" spc="75" dirty="0">
              <a:solidFill>
                <a:srgbClr val="FFFFFF"/>
              </a:solidFill>
              <a:latin typeface="Microsoft YaHei UI Light" panose="020B0502040204020203" pitchFamily="34" charset="-122"/>
              <a:ea typeface="Microsoft YaHei UI Light" panose="020B0502040204020203" pitchFamily="34" charset="-122"/>
            </a:endParaRPr>
          </a:p>
        </p:txBody>
      </p:sp>
      <p:sp>
        <p:nvSpPr>
          <p:cNvPr id="2" name="TextBox 1">
            <a:extLst>
              <a:ext uri="{FF2B5EF4-FFF2-40B4-BE49-F238E27FC236}">
                <a16:creationId xmlns:a16="http://schemas.microsoft.com/office/drawing/2014/main" id="{700BD3C6-0FEA-499B-8B4E-F66F151C21E7}"/>
              </a:ext>
            </a:extLst>
          </p:cNvPr>
          <p:cNvSpPr txBox="1"/>
          <p:nvPr/>
        </p:nvSpPr>
        <p:spPr>
          <a:xfrm>
            <a:off x="11923059" y="6575684"/>
            <a:ext cx="242374" cy="230832"/>
          </a:xfrm>
          <a:prstGeom prst="rect">
            <a:avLst/>
          </a:prstGeom>
          <a:noFill/>
        </p:spPr>
        <p:txBody>
          <a:bodyPr wrap="none" rtlCol="0">
            <a:spAutoFit/>
          </a:bodyPr>
          <a:lstStyle/>
          <a:p>
            <a:r>
              <a:rPr lang="en-GB" sz="900" dirty="0"/>
              <a:t>4</a:t>
            </a:r>
          </a:p>
        </p:txBody>
      </p:sp>
      <p:pic>
        <p:nvPicPr>
          <p:cNvPr id="4" name="Picture 3" descr="A close up of a logo&#10;&#10;Description automatically generated">
            <a:extLst>
              <a:ext uri="{FF2B5EF4-FFF2-40B4-BE49-F238E27FC236}">
                <a16:creationId xmlns:a16="http://schemas.microsoft.com/office/drawing/2014/main" id="{FE0922C9-2C2D-4B77-9ED6-D3871EBF647D}"/>
              </a:ext>
            </a:extLst>
          </p:cNvPr>
          <p:cNvPicPr>
            <a:picLocks noChangeAspect="1"/>
          </p:cNvPicPr>
          <p:nvPr/>
        </p:nvPicPr>
        <p:blipFill>
          <a:blip r:embed="rId2"/>
          <a:stretch>
            <a:fillRect/>
          </a:stretch>
        </p:blipFill>
        <p:spPr>
          <a:xfrm>
            <a:off x="5577770" y="364522"/>
            <a:ext cx="1819772" cy="511109"/>
          </a:xfrm>
          <a:prstGeom prst="rect">
            <a:avLst/>
          </a:prstGeom>
        </p:spPr>
      </p:pic>
      <p:pic>
        <p:nvPicPr>
          <p:cNvPr id="7" name="Picture 6">
            <a:extLst>
              <a:ext uri="{FF2B5EF4-FFF2-40B4-BE49-F238E27FC236}">
                <a16:creationId xmlns:a16="http://schemas.microsoft.com/office/drawing/2014/main" id="{36B8E47C-F077-4D31-B1FD-53975688448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7220549" y="914666"/>
            <a:ext cx="813600" cy="339590"/>
          </a:xfrm>
          <a:prstGeom prst="rect">
            <a:avLst/>
          </a:prstGeom>
        </p:spPr>
      </p:pic>
      <p:pic>
        <p:nvPicPr>
          <p:cNvPr id="9" name="Picture 8">
            <a:extLst>
              <a:ext uri="{FF2B5EF4-FFF2-40B4-BE49-F238E27FC236}">
                <a16:creationId xmlns:a16="http://schemas.microsoft.com/office/drawing/2014/main" id="{E4C995E4-D284-4A01-8D6D-976D1190076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7230424" y="61494"/>
            <a:ext cx="813600" cy="368423"/>
          </a:xfrm>
          <a:prstGeom prst="rect">
            <a:avLst/>
          </a:prstGeom>
        </p:spPr>
      </p:pic>
      <p:pic>
        <p:nvPicPr>
          <p:cNvPr id="11" name="Picture 10">
            <a:extLst>
              <a:ext uri="{FF2B5EF4-FFF2-40B4-BE49-F238E27FC236}">
                <a16:creationId xmlns:a16="http://schemas.microsoft.com/office/drawing/2014/main" id="{92671A7C-4462-4898-B7B2-EDF6608BD0A0}"/>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20000"/>
                    </a14:imgEffect>
                  </a14:imgLayer>
                </a14:imgProps>
              </a:ext>
            </a:extLst>
          </a:blip>
          <a:stretch>
            <a:fillRect/>
          </a:stretch>
        </p:blipFill>
        <p:spPr>
          <a:xfrm>
            <a:off x="7618973" y="494239"/>
            <a:ext cx="468204" cy="368423"/>
          </a:xfrm>
          <a:prstGeom prst="rect">
            <a:avLst/>
          </a:prstGeom>
        </p:spPr>
      </p:pic>
      <p:sp>
        <p:nvSpPr>
          <p:cNvPr id="13" name="Object 1709">
            <a:extLst>
              <a:ext uri="{FF2B5EF4-FFF2-40B4-BE49-F238E27FC236}">
                <a16:creationId xmlns:a16="http://schemas.microsoft.com/office/drawing/2014/main" id="{55607498-8370-480E-8250-9594F7D1AD64}"/>
              </a:ext>
            </a:extLst>
          </p:cNvPr>
          <p:cNvSpPr txBox="1"/>
          <p:nvPr/>
        </p:nvSpPr>
        <p:spPr>
          <a:xfrm>
            <a:off x="6167938" y="1936925"/>
            <a:ext cx="5980519" cy="2984150"/>
          </a:xfrm>
          <a:prstGeom prst="rect">
            <a:avLst/>
          </a:prstGeom>
        </p:spPr>
        <p:txBody>
          <a:bodyPr vert="horz" rtlCol="0" anchor="t" anchorCtr="0">
            <a:noAutofit/>
          </a:bodyPr>
          <a:lstStyle/>
          <a:p>
            <a:pPr>
              <a:lnSpc>
                <a:spcPct val="133333"/>
              </a:lnSpc>
            </a:pPr>
            <a:r>
              <a:rPr lang="zh-CN" altLang="en-US" sz="1600" b="1" spc="75" dirty="0">
                <a:solidFill>
                  <a:srgbClr val="FFFFFF"/>
                </a:solidFill>
                <a:latin typeface="OPPOSans-R"/>
                <a:ea typeface="OPPOSans-R"/>
              </a:rPr>
              <a:t>：</a:t>
            </a:r>
            <a:endParaRPr lang="en-GB" altLang="zh-CN" sz="1600" b="1" spc="75" dirty="0">
              <a:solidFill>
                <a:srgbClr val="FFFFFF"/>
              </a:solidFill>
              <a:latin typeface="OPPOSans-R"/>
              <a:ea typeface="OPPOSans-R"/>
            </a:endParaRPr>
          </a:p>
          <a:p>
            <a:pPr>
              <a:lnSpc>
                <a:spcPct val="133333"/>
              </a:lnSpc>
            </a:pPr>
            <a:r>
              <a:rPr lang="zh-CN" altLang="en-US" b="1" spc="75" dirty="0">
                <a:solidFill>
                  <a:srgbClr val="FFFFFF"/>
                </a:solidFill>
                <a:latin typeface="OPPOSans-R"/>
                <a:ea typeface="OPPOSans-R"/>
              </a:rPr>
              <a:t>　</a:t>
            </a:r>
            <a:endParaRPr lang="zh-CN" altLang="en-US" spc="75" dirty="0">
              <a:solidFill>
                <a:srgbClr val="FFFFFF"/>
              </a:solidFill>
              <a:latin typeface="OPPOSans-R"/>
              <a:ea typeface="OPPOSans-R"/>
            </a:endParaRPr>
          </a:p>
        </p:txBody>
      </p:sp>
      <p:pic>
        <p:nvPicPr>
          <p:cNvPr id="6" name="Picture 5">
            <a:extLst>
              <a:ext uri="{FF2B5EF4-FFF2-40B4-BE49-F238E27FC236}">
                <a16:creationId xmlns:a16="http://schemas.microsoft.com/office/drawing/2014/main" id="{13A815DC-5B30-430F-A549-29183E6FE27A}"/>
              </a:ext>
            </a:extLst>
          </p:cNvPr>
          <p:cNvPicPr>
            <a:picLocks noChangeAspect="1"/>
          </p:cNvPicPr>
          <p:nvPr/>
        </p:nvPicPr>
        <p:blipFill rotWithShape="1">
          <a:blip r:embed="rId9"/>
          <a:srcRect l="34654" t="8176" r="36079" b="3735"/>
          <a:stretch/>
        </p:blipFill>
        <p:spPr>
          <a:xfrm>
            <a:off x="8141002" y="14310"/>
            <a:ext cx="4050998" cy="6843690"/>
          </a:xfrm>
          <a:prstGeom prst="rect">
            <a:avLst/>
          </a:prstGeom>
        </p:spPr>
      </p:pic>
      <p:pic>
        <p:nvPicPr>
          <p:cNvPr id="16" name="image 204">
            <a:extLst>
              <a:ext uri="{FF2B5EF4-FFF2-40B4-BE49-F238E27FC236}">
                <a16:creationId xmlns:a16="http://schemas.microsoft.com/office/drawing/2014/main" id="{4A64DBE5-D55B-4111-AE5C-7B24D33C71F3}"/>
              </a:ext>
            </a:extLst>
          </p:cNvPr>
          <p:cNvPicPr>
            <a:picLocks noChangeAspect="1"/>
          </p:cNvPicPr>
          <p:nvPr/>
        </p:nvPicPr>
        <p:blipFill rotWithShape="1">
          <a:blip r:embed="rId10"/>
          <a:srcRect l="414" t="100878" r="63417" b="-145598"/>
          <a:stretch/>
        </p:blipFill>
        <p:spPr>
          <a:xfrm rot="5400000">
            <a:off x="89390" y="734165"/>
            <a:ext cx="756621" cy="161136"/>
          </a:xfrm>
          <a:prstGeom prst="rect">
            <a:avLst/>
          </a:prstGeom>
          <a:solidFill>
            <a:srgbClr val="2F5597"/>
          </a:solidFill>
          <a:ln>
            <a:noFill/>
          </a:ln>
        </p:spPr>
      </p:pic>
      <p:sp>
        <p:nvSpPr>
          <p:cNvPr id="17" name="TextBox 1"/>
          <p:cNvSpPr txBox="1"/>
          <p:nvPr/>
        </p:nvSpPr>
        <p:spPr>
          <a:xfrm>
            <a:off x="541331" y="367233"/>
            <a:ext cx="4914143"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200">
                <a:solidFill>
                  <a:srgbClr val="2F5597"/>
                </a:solidFill>
                <a:latin typeface="FZQingKeBenYueSongS-R-GB"/>
                <a:ea typeface="FZQingKeBenYueSongS-R-GB"/>
                <a:cs typeface="FZQingKeBenYueSongS-R-GB"/>
                <a:sym typeface="FZQingKeBenYueSongS-R-GB"/>
              </a:defRPr>
            </a:pPr>
            <a:r>
              <a:rPr lang="zh-CN" altLang="en-US" dirty="0">
                <a:solidFill>
                  <a:schemeClr val="accent5">
                    <a:lumMod val="75000"/>
                  </a:schemeClr>
                </a:solidFill>
              </a:rPr>
              <a:t>帝国理工学院 商学院</a:t>
            </a:r>
          </a:p>
        </p:txBody>
      </p:sp>
      <p:sp>
        <p:nvSpPr>
          <p:cNvPr id="18" name="TextBox 8"/>
          <p:cNvSpPr txBox="1"/>
          <p:nvPr/>
        </p:nvSpPr>
        <p:spPr>
          <a:xfrm>
            <a:off x="11584941" y="6457148"/>
            <a:ext cx="284691"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600">
                <a:solidFill>
                  <a:srgbClr val="FFFFFF"/>
                </a:solidFill>
                <a:latin typeface="Avenir Light"/>
                <a:ea typeface="Avenir Light"/>
                <a:cs typeface="Avenir Light"/>
                <a:sym typeface="Avenir Light"/>
              </a:defRPr>
            </a:lvl1pPr>
          </a:lstStyle>
          <a:p>
            <a:r>
              <a:rPr lang="en-US" altLang="zh-CN" dirty="0">
                <a:solidFill>
                  <a:schemeClr val="bg1"/>
                </a:solidFill>
              </a:rPr>
              <a:t>7</a:t>
            </a:r>
            <a:r>
              <a:rPr dirty="0"/>
              <a:t>3</a:t>
            </a:r>
          </a:p>
        </p:txBody>
      </p:sp>
    </p:spTree>
    <p:extLst>
      <p:ext uri="{BB962C8B-B14F-4D97-AF65-F5344CB8AC3E}">
        <p14:creationId xmlns:p14="http://schemas.microsoft.com/office/powerpoint/2010/main" val="175857992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 y="1368109"/>
            <a:ext cx="12165433" cy="5489891"/>
          </a:xfrm>
          <a:prstGeom prst="rect">
            <a:avLst/>
          </a:prstGeom>
          <a:solidFill>
            <a:srgbClr val="2F559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HK"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1702" name="Object 1702"/>
          <p:cNvSpPr txBox="1"/>
          <p:nvPr/>
        </p:nvSpPr>
        <p:spPr>
          <a:xfrm>
            <a:off x="980351" y="919991"/>
            <a:ext cx="6630685" cy="273050"/>
          </a:xfrm>
          <a:prstGeom prst="rect">
            <a:avLst/>
          </a:prstGeom>
        </p:spPr>
        <p:txBody>
          <a:bodyPr vert="horz" rtlCol="0" anchor="t" anchorCtr="0">
            <a:noAutofit/>
          </a:bodyPr>
          <a:lstStyle/>
          <a:p>
            <a:pPr algn="l">
              <a:lnSpc>
                <a:spcPct val="100000"/>
              </a:lnSpc>
            </a:pPr>
            <a:r>
              <a:rPr lang="en-GB" altLang="zh-CN" dirty="0">
                <a:solidFill>
                  <a:srgbClr val="999999"/>
                </a:solidFill>
                <a:latin typeface="OPPOSans-M"/>
                <a:ea typeface="OPPOSans-M"/>
              </a:rPr>
              <a:t>DATA SCIENCE INSTITUTE, IMPERIAL COLLEGE LONDON</a:t>
            </a:r>
            <a:r>
              <a:rPr lang="zh-CN" altLang="en-US" dirty="0">
                <a:solidFill>
                  <a:srgbClr val="999999"/>
                </a:solidFill>
                <a:latin typeface="OPPOSans-M"/>
                <a:ea typeface="OPPOSans-M"/>
              </a:rPr>
              <a:t> </a:t>
            </a:r>
            <a:endParaRPr lang="zh-CN" altLang="en-US" sz="900" dirty="0"/>
          </a:p>
        </p:txBody>
      </p:sp>
      <p:sp>
        <p:nvSpPr>
          <p:cNvPr id="1709" name="Object 1709"/>
          <p:cNvSpPr txBox="1"/>
          <p:nvPr/>
        </p:nvSpPr>
        <p:spPr>
          <a:xfrm>
            <a:off x="193466" y="1806411"/>
            <a:ext cx="7105406" cy="4157598"/>
          </a:xfrm>
          <a:prstGeom prst="rect">
            <a:avLst/>
          </a:prstGeom>
        </p:spPr>
        <p:txBody>
          <a:bodyPr vert="horz" rtlCol="0" anchor="t" anchorCtr="0">
            <a:noAutofit/>
          </a:bodyPr>
          <a:lstStyle/>
          <a:p>
            <a:pPr>
              <a:lnSpc>
                <a:spcPct val="133333"/>
              </a:lnSpc>
            </a:pPr>
            <a:r>
              <a:rPr lang="zh-CN" altLang="en-US" sz="1600" b="1" spc="150" dirty="0">
                <a:solidFill>
                  <a:srgbClr val="FFFFFF"/>
                </a:solidFill>
                <a:latin typeface="OPPOSans-R"/>
                <a:ea typeface="OPPOSans-R"/>
              </a:rPr>
              <a:t>帝国理工学院数据科学研究所</a:t>
            </a:r>
            <a:r>
              <a:rPr lang="zh-CN" altLang="en-US" sz="1600" spc="150" dirty="0">
                <a:solidFill>
                  <a:srgbClr val="FFFFFF"/>
                </a:solidFill>
                <a:latin typeface="OPPOSans-R"/>
                <a:ea typeface="OPPOSans-R"/>
              </a:rPr>
              <a:t>于</a:t>
            </a:r>
            <a:r>
              <a:rPr lang="en-US" altLang="zh-CN" sz="1600" b="0" i="0" spc="150" dirty="0">
                <a:solidFill>
                  <a:srgbClr val="FFFFFF"/>
                </a:solidFill>
                <a:latin typeface="OPPOSans-R"/>
                <a:ea typeface="OPPOSans-R"/>
              </a:rPr>
              <a:t>2014</a:t>
            </a:r>
            <a:r>
              <a:rPr lang="zh-CN" altLang="en-US" sz="1600" b="0" i="0" spc="150" dirty="0">
                <a:solidFill>
                  <a:srgbClr val="FFFFFF"/>
                </a:solidFill>
                <a:latin typeface="OPPOSans-R"/>
                <a:ea typeface="OPPOSans-R"/>
              </a:rPr>
              <a:t>年</a:t>
            </a:r>
            <a:r>
              <a:rPr lang="en-US" altLang="zh-CN" sz="1600" b="0" i="0" spc="150" dirty="0">
                <a:solidFill>
                  <a:srgbClr val="FFFFFF"/>
                </a:solidFill>
                <a:latin typeface="OPPOSans-R"/>
                <a:ea typeface="OPPOSans-R"/>
              </a:rPr>
              <a:t>5</a:t>
            </a:r>
            <a:r>
              <a:rPr lang="zh-CN" altLang="en-US" sz="1600" b="0" i="0" spc="150" dirty="0">
                <a:solidFill>
                  <a:srgbClr val="FFFFFF"/>
                </a:solidFill>
                <a:latin typeface="OPPOSans-R"/>
                <a:ea typeface="OPPOSans-R"/>
              </a:rPr>
              <a:t>月成立，该所是帝国理工学院的六所全球研究所之一，旨在利用</a:t>
            </a:r>
            <a:r>
              <a:rPr lang="zh-CN" altLang="en-US" sz="1600" b="1" i="0" spc="150" dirty="0">
                <a:solidFill>
                  <a:srgbClr val="FFFFFF"/>
                </a:solidFill>
                <a:latin typeface="OPPOSans-R"/>
                <a:ea typeface="OPPOSans-R"/>
              </a:rPr>
              <a:t>大数据</a:t>
            </a:r>
            <a:r>
              <a:rPr lang="zh-CN" altLang="en-US" sz="1600" b="0" i="0" spc="150" dirty="0">
                <a:solidFill>
                  <a:srgbClr val="FFFFFF"/>
                </a:solidFill>
                <a:latin typeface="OPPOSans-R"/>
                <a:ea typeface="OPPOSans-R"/>
              </a:rPr>
              <a:t>方式解决世界面临的一些最重要的问题。内部设有数据中心、全球数据观测站以及触摸式显示屏走廊。</a:t>
            </a:r>
            <a:endParaRPr lang="en-GB" altLang="zh-CN" sz="1600" spc="150" dirty="0">
              <a:solidFill>
                <a:srgbClr val="FFFFFF"/>
              </a:solidFill>
              <a:latin typeface="OPPOSans-R"/>
              <a:ea typeface="OPPOSans-R"/>
            </a:endParaRPr>
          </a:p>
          <a:p>
            <a:pPr>
              <a:lnSpc>
                <a:spcPct val="133333"/>
              </a:lnSpc>
            </a:pPr>
            <a:endParaRPr lang="en-GB" altLang="zh-CN" sz="1600" spc="150" dirty="0">
              <a:solidFill>
                <a:srgbClr val="FFFFFF"/>
              </a:solidFill>
              <a:latin typeface="OPPOSans-R"/>
              <a:ea typeface="OPPOSans-R"/>
            </a:endParaRPr>
          </a:p>
          <a:p>
            <a:pPr>
              <a:lnSpc>
                <a:spcPct val="133333"/>
              </a:lnSpc>
            </a:pPr>
            <a:r>
              <a:rPr lang="zh-CN" altLang="en-US" sz="1600" b="0" i="0" spc="150" dirty="0">
                <a:solidFill>
                  <a:srgbClr val="FFFFFF"/>
                </a:solidFill>
                <a:latin typeface="OPPOSans-R"/>
                <a:ea typeface="OPPOSans-R"/>
              </a:rPr>
              <a:t>该研究所是该校数据驱动型科研与教育的枢纽。</a:t>
            </a:r>
            <a:r>
              <a:rPr lang="en-US" altLang="zh-CN" sz="1600" b="0" i="0" spc="150" dirty="0">
                <a:solidFill>
                  <a:srgbClr val="FFFFFF"/>
                </a:solidFill>
                <a:latin typeface="OPPOSans-R"/>
                <a:ea typeface="OPPOSans-R"/>
              </a:rPr>
              <a:t>DSI</a:t>
            </a:r>
            <a:r>
              <a:rPr lang="zh-CN" altLang="en-US" sz="1600" b="0" i="0" spc="150" dirty="0">
                <a:solidFill>
                  <a:srgbClr val="FFFFFF"/>
                </a:solidFill>
                <a:latin typeface="OPPOSans-R"/>
                <a:ea typeface="OPPOSans-R"/>
              </a:rPr>
              <a:t>重点关注涵盖统计学、大数据、机器学习、建模仿真、可视化与云计算等在内的跨领域数据科学基础研究，并为天体物理、粒子物理、生物学、气象学、医学、金融、社会科学等不同应用领域的数据驱动型研究提供支持。</a:t>
            </a:r>
            <a:endParaRPr lang="en-GB" altLang="zh-CN" sz="1600" b="0" i="0" spc="150" dirty="0">
              <a:solidFill>
                <a:srgbClr val="FFFFFF"/>
              </a:solidFill>
              <a:latin typeface="OPPOSans-R"/>
              <a:ea typeface="OPPOSans-R"/>
            </a:endParaRPr>
          </a:p>
          <a:p>
            <a:pPr>
              <a:lnSpc>
                <a:spcPct val="133333"/>
              </a:lnSpc>
            </a:pPr>
            <a:endParaRPr lang="en-GB" altLang="zh-CN" sz="1600" b="0" i="0" spc="150" dirty="0">
              <a:solidFill>
                <a:srgbClr val="FFFFFF"/>
              </a:solidFill>
              <a:latin typeface="OPPOSans-R"/>
              <a:ea typeface="OPPOSans-R"/>
            </a:endParaRPr>
          </a:p>
          <a:p>
            <a:pPr>
              <a:lnSpc>
                <a:spcPts val="2500"/>
              </a:lnSpc>
            </a:pPr>
            <a:endParaRPr lang="en-GB" altLang="zh-CN" sz="1600" spc="150" dirty="0">
              <a:solidFill>
                <a:srgbClr val="FFFFFF"/>
              </a:solidFill>
              <a:latin typeface="OPPOSans-R"/>
              <a:ea typeface="OPPOSans-R"/>
            </a:endParaRPr>
          </a:p>
          <a:p>
            <a:pPr>
              <a:lnSpc>
                <a:spcPct val="133333"/>
              </a:lnSpc>
            </a:pPr>
            <a:r>
              <a:rPr lang="en-US" altLang="zh-CN" sz="1600" b="0" i="0" spc="150" dirty="0">
                <a:solidFill>
                  <a:srgbClr val="FFFFFF"/>
                </a:solidFill>
                <a:latin typeface="OPPOSans-R"/>
                <a:ea typeface="OPPOSans-R"/>
              </a:rPr>
              <a:t>2015</a:t>
            </a:r>
            <a:r>
              <a:rPr lang="zh-CN" altLang="en-US" sz="1600" b="0" i="0" spc="150" dirty="0">
                <a:solidFill>
                  <a:srgbClr val="FFFFFF"/>
                </a:solidFill>
                <a:latin typeface="OPPOSans-R"/>
                <a:ea typeface="OPPOSans-R"/>
              </a:rPr>
              <a:t>年</a:t>
            </a:r>
            <a:r>
              <a:rPr lang="en-US" altLang="zh-CN" sz="1600" b="0" i="0" spc="150" dirty="0">
                <a:solidFill>
                  <a:srgbClr val="FFFFFF"/>
                </a:solidFill>
                <a:latin typeface="OPPOSans-R"/>
                <a:ea typeface="OPPOSans-R"/>
              </a:rPr>
              <a:t>10</a:t>
            </a:r>
            <a:r>
              <a:rPr lang="zh-CN" altLang="en-US" sz="1600" b="0" i="0" spc="150" dirty="0">
                <a:solidFill>
                  <a:srgbClr val="FFFFFF"/>
                </a:solidFill>
                <a:latin typeface="OPPOSans-R"/>
                <a:ea typeface="OPPOSans-R"/>
              </a:rPr>
              <a:t>月</a:t>
            </a:r>
            <a:r>
              <a:rPr lang="en-US" altLang="zh-CN" sz="1600" b="0" i="0" spc="150" dirty="0">
                <a:solidFill>
                  <a:srgbClr val="FFFFFF"/>
                </a:solidFill>
                <a:latin typeface="OPPOSans-R"/>
                <a:ea typeface="OPPOSans-R"/>
              </a:rPr>
              <a:t>21</a:t>
            </a:r>
            <a:r>
              <a:rPr lang="zh-CN" altLang="en-US" sz="1600" b="0" i="0" spc="150" dirty="0">
                <a:solidFill>
                  <a:srgbClr val="FFFFFF"/>
                </a:solidFill>
                <a:latin typeface="OPPOSans-R"/>
                <a:ea typeface="OPPOSans-R"/>
              </a:rPr>
              <a:t>日，国家主席习近平偕夫人彭丽媛前往帝国理工学院</a:t>
            </a:r>
            <a:r>
              <a:rPr lang="zh-CN" altLang="en-US" sz="1600" spc="150" dirty="0">
                <a:solidFill>
                  <a:srgbClr val="FFFFFF"/>
                </a:solidFill>
                <a:latin typeface="OPPOSans-R"/>
                <a:ea typeface="OPPOSans-R"/>
              </a:rPr>
              <a:t>数据科学研究所</a:t>
            </a:r>
            <a:r>
              <a:rPr lang="zh-CN" altLang="en-US" sz="1600" b="0" i="0" spc="150" dirty="0">
                <a:solidFill>
                  <a:srgbClr val="FFFFFF"/>
                </a:solidFill>
                <a:latin typeface="OPPOSans-R"/>
                <a:ea typeface="OPPOSans-R"/>
              </a:rPr>
              <a:t>参观。</a:t>
            </a:r>
            <a:r>
              <a:rPr lang="zh-CN" altLang="en-US" sz="1600" spc="150" dirty="0">
                <a:solidFill>
                  <a:srgbClr val="FFFFFF"/>
                </a:solidFill>
                <a:latin typeface="OPPOSans-R"/>
                <a:ea typeface="OPPOSans-R"/>
              </a:rPr>
              <a:t>数据科学研究所所长郭毅可教授（</a:t>
            </a:r>
            <a:r>
              <a:rPr lang="en-GB" altLang="zh-CN" sz="1600" spc="150" dirty="0">
                <a:solidFill>
                  <a:srgbClr val="FFFFFF"/>
                </a:solidFill>
                <a:latin typeface="OPPOSans-R"/>
                <a:ea typeface="OPPOSans-R"/>
              </a:rPr>
              <a:t>Professor </a:t>
            </a:r>
            <a:r>
              <a:rPr lang="en-GB" altLang="zh-CN" sz="1600" b="0" i="0" spc="150" dirty="0">
                <a:solidFill>
                  <a:srgbClr val="FFFFFF"/>
                </a:solidFill>
                <a:latin typeface="OPPOSans-R"/>
                <a:ea typeface="OPPOSans-R"/>
              </a:rPr>
              <a:t>Yike Guo</a:t>
            </a:r>
            <a:r>
              <a:rPr lang="zh-CN" altLang="en-US" sz="1600" b="0" i="0" spc="150" dirty="0">
                <a:solidFill>
                  <a:srgbClr val="FFFFFF"/>
                </a:solidFill>
                <a:latin typeface="OPPOSans-R"/>
                <a:ea typeface="OPPOSans-R"/>
              </a:rPr>
              <a:t>）向习近平</a:t>
            </a:r>
            <a:r>
              <a:rPr lang="zh-CN" altLang="en-US" sz="1600" spc="150" dirty="0">
                <a:solidFill>
                  <a:srgbClr val="FFFFFF"/>
                </a:solidFill>
                <a:latin typeface="OPPOSans-R"/>
                <a:ea typeface="OPPOSans-R"/>
              </a:rPr>
              <a:t>与</a:t>
            </a:r>
            <a:r>
              <a:rPr lang="zh-CN" altLang="en-US" sz="1600" b="0" i="0" spc="150" dirty="0">
                <a:solidFill>
                  <a:srgbClr val="FFFFFF"/>
                </a:solidFill>
                <a:latin typeface="OPPOSans-R"/>
                <a:ea typeface="OPPOSans-R"/>
              </a:rPr>
              <a:t>彭丽媛赠送了礼物。</a:t>
            </a:r>
            <a:endParaRPr lang="en-GB" altLang="zh-CN" sz="1600" b="0" i="0" spc="150" dirty="0">
              <a:solidFill>
                <a:srgbClr val="FFFFFF"/>
              </a:solidFill>
              <a:latin typeface="OPPOSans-R"/>
              <a:ea typeface="OPPOSans-R"/>
            </a:endParaRPr>
          </a:p>
          <a:p>
            <a:pPr>
              <a:lnSpc>
                <a:spcPct val="133333"/>
              </a:lnSpc>
            </a:pPr>
            <a:endParaRPr lang="en-GB" altLang="zh-CN" sz="1400" spc="75" dirty="0">
              <a:solidFill>
                <a:srgbClr val="FFFFFF"/>
              </a:solidFill>
              <a:latin typeface="Microsoft YaHei UI Light" panose="020B0502040204020203" pitchFamily="34" charset="-122"/>
              <a:ea typeface="Microsoft YaHei UI Light" panose="020B0502040204020203" pitchFamily="34" charset="-122"/>
            </a:endParaRPr>
          </a:p>
        </p:txBody>
      </p:sp>
      <p:pic>
        <p:nvPicPr>
          <p:cNvPr id="1704" name="image 1704"/>
          <p:cNvPicPr>
            <a:picLocks noChangeAspect="1"/>
          </p:cNvPicPr>
          <p:nvPr/>
        </p:nvPicPr>
        <p:blipFill rotWithShape="1">
          <a:blip r:embed="rId3"/>
          <a:srcRect t="7830"/>
          <a:stretch/>
        </p:blipFill>
        <p:spPr>
          <a:xfrm>
            <a:off x="7574300" y="1445597"/>
            <a:ext cx="4382174" cy="252437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1E6DF278-AB42-4B4F-9377-77EE4E5C1E11}"/>
              </a:ext>
            </a:extLst>
          </p:cNvPr>
          <p:cNvPicPr>
            <a:picLocks noChangeAspect="1"/>
          </p:cNvPicPr>
          <p:nvPr/>
        </p:nvPicPr>
        <p:blipFill>
          <a:blip r:embed="rId4"/>
          <a:stretch>
            <a:fillRect/>
          </a:stretch>
        </p:blipFill>
        <p:spPr>
          <a:xfrm>
            <a:off x="8908898" y="616514"/>
            <a:ext cx="2758440" cy="377190"/>
          </a:xfrm>
          <a:prstGeom prst="rect">
            <a:avLst/>
          </a:prstGeom>
        </p:spPr>
      </p:pic>
      <p:pic>
        <p:nvPicPr>
          <p:cNvPr id="11" name="Picture 10" descr="A group of people standing in a room&#10;&#10;Description automatically generated">
            <a:extLst>
              <a:ext uri="{FF2B5EF4-FFF2-40B4-BE49-F238E27FC236}">
                <a16:creationId xmlns:a16="http://schemas.microsoft.com/office/drawing/2014/main" id="{D18BBB12-AD6E-405C-96EA-C4BAEC8343F6}"/>
              </a:ext>
            </a:extLst>
          </p:cNvPr>
          <p:cNvPicPr>
            <a:picLocks noChangeAspect="1"/>
          </p:cNvPicPr>
          <p:nvPr/>
        </p:nvPicPr>
        <p:blipFill rotWithShape="1">
          <a:blip r:embed="rId5">
            <a:extLst>
              <a:ext uri="{28A0092B-C50C-407E-A947-70E740481C1C}">
                <a14:useLocalDpi xmlns:a14="http://schemas.microsoft.com/office/drawing/2010/main" val="0"/>
              </a:ext>
            </a:extLst>
          </a:blip>
          <a:srcRect l="3157" t="11319"/>
          <a:stretch/>
        </p:blipFill>
        <p:spPr>
          <a:xfrm>
            <a:off x="7574298" y="4031689"/>
            <a:ext cx="4382174" cy="2764562"/>
          </a:xfrm>
          <a:prstGeom prst="rect">
            <a:avLst/>
          </a:prstGeom>
        </p:spPr>
      </p:pic>
      <p:pic>
        <p:nvPicPr>
          <p:cNvPr id="12" name="image 204">
            <a:extLst>
              <a:ext uri="{FF2B5EF4-FFF2-40B4-BE49-F238E27FC236}">
                <a16:creationId xmlns:a16="http://schemas.microsoft.com/office/drawing/2014/main" id="{4A64DBE5-D55B-4111-AE5C-7B24D33C71F3}"/>
              </a:ext>
            </a:extLst>
          </p:cNvPr>
          <p:cNvPicPr>
            <a:picLocks noChangeAspect="1"/>
          </p:cNvPicPr>
          <p:nvPr/>
        </p:nvPicPr>
        <p:blipFill rotWithShape="1">
          <a:blip r:embed="rId6"/>
          <a:srcRect l="414" t="100878" r="63417" b="-145598"/>
          <a:stretch/>
        </p:blipFill>
        <p:spPr>
          <a:xfrm rot="5400000">
            <a:off x="441667" y="734164"/>
            <a:ext cx="756621" cy="161136"/>
          </a:xfrm>
          <a:prstGeom prst="rect">
            <a:avLst/>
          </a:prstGeom>
          <a:solidFill>
            <a:srgbClr val="2F5597"/>
          </a:solidFill>
          <a:ln>
            <a:noFill/>
          </a:ln>
        </p:spPr>
      </p:pic>
      <p:sp>
        <p:nvSpPr>
          <p:cNvPr id="13" name="TextBox 1"/>
          <p:cNvSpPr txBox="1"/>
          <p:nvPr/>
        </p:nvSpPr>
        <p:spPr>
          <a:xfrm>
            <a:off x="973424" y="382150"/>
            <a:ext cx="9376682"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200">
                <a:solidFill>
                  <a:srgbClr val="2F5597"/>
                </a:solidFill>
                <a:latin typeface="FZQingKeBenYueSongS-R-GB"/>
                <a:ea typeface="FZQingKeBenYueSongS-R-GB"/>
                <a:cs typeface="FZQingKeBenYueSongS-R-GB"/>
                <a:sym typeface="FZQingKeBenYueSongS-R-GB"/>
              </a:defRPr>
            </a:pPr>
            <a:r>
              <a:rPr lang="zh-CN" altLang="en-US" dirty="0">
                <a:solidFill>
                  <a:schemeClr val="accent5">
                    <a:lumMod val="75000"/>
                  </a:schemeClr>
                </a:solidFill>
              </a:rPr>
              <a:t>帝国理工学院 数据科学研究所</a:t>
            </a:r>
          </a:p>
        </p:txBody>
      </p:sp>
      <p:sp>
        <p:nvSpPr>
          <p:cNvPr id="14" name="TextBox 8"/>
          <p:cNvSpPr txBox="1"/>
          <p:nvPr/>
        </p:nvSpPr>
        <p:spPr>
          <a:xfrm>
            <a:off x="11472747" y="6323274"/>
            <a:ext cx="284691"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600">
                <a:solidFill>
                  <a:srgbClr val="FFFFFF"/>
                </a:solidFill>
                <a:latin typeface="Avenir Light"/>
                <a:ea typeface="Avenir Light"/>
                <a:cs typeface="Avenir Light"/>
                <a:sym typeface="Avenir Light"/>
              </a:defRPr>
            </a:lvl1pPr>
          </a:lstStyle>
          <a:p>
            <a:r>
              <a:rPr lang="en-US" altLang="zh-CN" dirty="0">
                <a:solidFill>
                  <a:schemeClr val="bg1"/>
                </a:solidFill>
              </a:rPr>
              <a:t>4</a:t>
            </a:r>
            <a:r>
              <a:rPr lang="en-US" altLang="zh-CN" dirty="0"/>
              <a:t>5</a:t>
            </a:r>
            <a:endParaRPr dirty="0"/>
          </a:p>
        </p:txBody>
      </p:sp>
    </p:spTree>
    <p:extLst>
      <p:ext uri="{BB962C8B-B14F-4D97-AF65-F5344CB8AC3E}">
        <p14:creationId xmlns:p14="http://schemas.microsoft.com/office/powerpoint/2010/main" val="77536432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2" name="Object 1702"/>
          <p:cNvSpPr txBox="1"/>
          <p:nvPr/>
        </p:nvSpPr>
        <p:spPr>
          <a:xfrm>
            <a:off x="980351" y="919991"/>
            <a:ext cx="6630685" cy="273050"/>
          </a:xfrm>
          <a:prstGeom prst="rect">
            <a:avLst/>
          </a:prstGeom>
        </p:spPr>
        <p:txBody>
          <a:bodyPr vert="horz" rtlCol="0" anchor="t" anchorCtr="0">
            <a:noAutofit/>
          </a:bodyPr>
          <a:lstStyle/>
          <a:p>
            <a:pPr algn="l">
              <a:lnSpc>
                <a:spcPct val="100000"/>
              </a:lnSpc>
            </a:pPr>
            <a:r>
              <a:rPr lang="en-GB" altLang="zh-CN" dirty="0">
                <a:solidFill>
                  <a:srgbClr val="999999"/>
                </a:solidFill>
                <a:latin typeface="OPPOSans-M"/>
                <a:ea typeface="OPPOSans-M"/>
              </a:rPr>
              <a:t>DATA SCIENCE INSTITUTE, IMPERIAL COLLEGE LONDON</a:t>
            </a:r>
            <a:r>
              <a:rPr lang="zh-CN" altLang="en-US" dirty="0">
                <a:solidFill>
                  <a:srgbClr val="999999"/>
                </a:solidFill>
                <a:latin typeface="OPPOSans-M"/>
                <a:ea typeface="OPPOSans-M"/>
              </a:rPr>
              <a:t> </a:t>
            </a:r>
            <a:endParaRPr lang="zh-CN" altLang="en-US" sz="900" dirty="0"/>
          </a:p>
        </p:txBody>
      </p:sp>
      <p:sp>
        <p:nvSpPr>
          <p:cNvPr id="1709" name="Object 1709"/>
          <p:cNvSpPr txBox="1"/>
          <p:nvPr/>
        </p:nvSpPr>
        <p:spPr>
          <a:xfrm>
            <a:off x="193466" y="1806411"/>
            <a:ext cx="7105406" cy="4157598"/>
          </a:xfrm>
          <a:prstGeom prst="rect">
            <a:avLst/>
          </a:prstGeom>
        </p:spPr>
        <p:txBody>
          <a:bodyPr vert="horz" rtlCol="0" anchor="t" anchorCtr="0">
            <a:noAutofit/>
          </a:bodyPr>
          <a:lstStyle/>
          <a:p>
            <a:pPr>
              <a:lnSpc>
                <a:spcPct val="133333"/>
              </a:lnSpc>
            </a:pPr>
            <a:r>
              <a:rPr lang="zh-CN" altLang="en-US" sz="1600" b="1" spc="150" dirty="0">
                <a:solidFill>
                  <a:srgbClr val="FFFFFF"/>
                </a:solidFill>
                <a:latin typeface="OPPOSans-R"/>
                <a:ea typeface="OPPOSans-R"/>
              </a:rPr>
              <a:t>帝国理工学院数据科学研究所</a:t>
            </a:r>
            <a:r>
              <a:rPr lang="zh-CN" altLang="en-US" sz="1600" spc="150" dirty="0">
                <a:solidFill>
                  <a:srgbClr val="FFFFFF"/>
                </a:solidFill>
                <a:latin typeface="OPPOSans-R"/>
                <a:ea typeface="OPPOSans-R"/>
              </a:rPr>
              <a:t>于</a:t>
            </a:r>
            <a:r>
              <a:rPr lang="en-US" altLang="zh-CN" sz="1600" b="0" i="0" spc="150" dirty="0">
                <a:solidFill>
                  <a:srgbClr val="FFFFFF"/>
                </a:solidFill>
                <a:latin typeface="OPPOSans-R"/>
                <a:ea typeface="OPPOSans-R"/>
              </a:rPr>
              <a:t>2014</a:t>
            </a:r>
            <a:r>
              <a:rPr lang="zh-CN" altLang="en-US" sz="1600" b="0" i="0" spc="150" dirty="0">
                <a:solidFill>
                  <a:srgbClr val="FFFFFF"/>
                </a:solidFill>
                <a:latin typeface="OPPOSans-R"/>
                <a:ea typeface="OPPOSans-R"/>
              </a:rPr>
              <a:t>年</a:t>
            </a:r>
            <a:r>
              <a:rPr lang="en-US" altLang="zh-CN" sz="1600" b="0" i="0" spc="150" dirty="0">
                <a:solidFill>
                  <a:srgbClr val="FFFFFF"/>
                </a:solidFill>
                <a:latin typeface="OPPOSans-R"/>
                <a:ea typeface="OPPOSans-R"/>
              </a:rPr>
              <a:t>5</a:t>
            </a:r>
            <a:r>
              <a:rPr lang="zh-CN" altLang="en-US" sz="1600" b="0" i="0" spc="150" dirty="0">
                <a:solidFill>
                  <a:srgbClr val="FFFFFF"/>
                </a:solidFill>
                <a:latin typeface="OPPOSans-R"/>
                <a:ea typeface="OPPOSans-R"/>
              </a:rPr>
              <a:t>月成立，该所是帝国理工学院的六所全球研究所之一，旨在利用</a:t>
            </a:r>
            <a:r>
              <a:rPr lang="zh-CN" altLang="en-US" sz="1600" b="1" i="0" spc="150" dirty="0">
                <a:solidFill>
                  <a:srgbClr val="FFFFFF"/>
                </a:solidFill>
                <a:latin typeface="OPPOSans-R"/>
                <a:ea typeface="OPPOSans-R"/>
              </a:rPr>
              <a:t>大数据</a:t>
            </a:r>
            <a:r>
              <a:rPr lang="zh-CN" altLang="en-US" sz="1600" b="0" i="0" spc="150" dirty="0">
                <a:solidFill>
                  <a:srgbClr val="FFFFFF"/>
                </a:solidFill>
                <a:latin typeface="OPPOSans-R"/>
                <a:ea typeface="OPPOSans-R"/>
              </a:rPr>
              <a:t>方式解决世界面临的一些最重要的问题。内部设有数据中心、全球数据观测站以及触摸式显示屏走廊。</a:t>
            </a:r>
            <a:endParaRPr lang="en-GB" altLang="zh-CN" sz="1600" spc="150" dirty="0">
              <a:solidFill>
                <a:srgbClr val="FFFFFF"/>
              </a:solidFill>
              <a:latin typeface="OPPOSans-R"/>
              <a:ea typeface="OPPOSans-R"/>
            </a:endParaRPr>
          </a:p>
          <a:p>
            <a:pPr>
              <a:lnSpc>
                <a:spcPct val="133333"/>
              </a:lnSpc>
            </a:pPr>
            <a:endParaRPr lang="en-GB" altLang="zh-CN" sz="1600" spc="150" dirty="0">
              <a:solidFill>
                <a:srgbClr val="FFFFFF"/>
              </a:solidFill>
              <a:latin typeface="OPPOSans-R"/>
              <a:ea typeface="OPPOSans-R"/>
            </a:endParaRPr>
          </a:p>
          <a:p>
            <a:pPr>
              <a:lnSpc>
                <a:spcPct val="133333"/>
              </a:lnSpc>
            </a:pPr>
            <a:r>
              <a:rPr lang="zh-CN" altLang="en-US" sz="1600" b="0" i="0" spc="150" dirty="0">
                <a:solidFill>
                  <a:srgbClr val="FFFFFF"/>
                </a:solidFill>
                <a:latin typeface="OPPOSans-R"/>
                <a:ea typeface="OPPOSans-R"/>
              </a:rPr>
              <a:t>该研究所是该校数据驱动型科研与教育的枢纽。</a:t>
            </a:r>
            <a:r>
              <a:rPr lang="en-US" altLang="zh-CN" sz="1600" b="0" i="0" spc="150" dirty="0">
                <a:solidFill>
                  <a:srgbClr val="FFFFFF"/>
                </a:solidFill>
                <a:latin typeface="OPPOSans-R"/>
                <a:ea typeface="OPPOSans-R"/>
              </a:rPr>
              <a:t>DSI</a:t>
            </a:r>
            <a:r>
              <a:rPr lang="zh-CN" altLang="en-US" sz="1600" b="0" i="0" spc="150" dirty="0">
                <a:solidFill>
                  <a:srgbClr val="FFFFFF"/>
                </a:solidFill>
                <a:latin typeface="OPPOSans-R"/>
                <a:ea typeface="OPPOSans-R"/>
              </a:rPr>
              <a:t>重点关注涵盖统计学、大数据、机器学习、建模仿真、可视化与云计算等在内的跨领域数据科学基础研究，并为天体物理、粒子物理、生物学、气象学、医学、金融、社会科学等不同应用领域的数据驱动型研究提供支持。</a:t>
            </a:r>
            <a:endParaRPr lang="en-GB" altLang="zh-CN" sz="1600" b="0" i="0" spc="150" dirty="0">
              <a:solidFill>
                <a:srgbClr val="FFFFFF"/>
              </a:solidFill>
              <a:latin typeface="OPPOSans-R"/>
              <a:ea typeface="OPPOSans-R"/>
            </a:endParaRPr>
          </a:p>
          <a:p>
            <a:pPr>
              <a:lnSpc>
                <a:spcPct val="133333"/>
              </a:lnSpc>
            </a:pPr>
            <a:endParaRPr lang="en-GB" altLang="zh-CN" sz="1600" b="0" i="0" spc="150" dirty="0">
              <a:solidFill>
                <a:srgbClr val="FFFFFF"/>
              </a:solidFill>
              <a:latin typeface="OPPOSans-R"/>
              <a:ea typeface="OPPOSans-R"/>
            </a:endParaRPr>
          </a:p>
          <a:p>
            <a:pPr>
              <a:lnSpc>
                <a:spcPts val="2500"/>
              </a:lnSpc>
            </a:pPr>
            <a:endParaRPr lang="en-GB" altLang="zh-CN" sz="1600" spc="150" dirty="0">
              <a:solidFill>
                <a:srgbClr val="FFFFFF"/>
              </a:solidFill>
              <a:latin typeface="OPPOSans-R"/>
              <a:ea typeface="OPPOSans-R"/>
            </a:endParaRPr>
          </a:p>
          <a:p>
            <a:pPr>
              <a:lnSpc>
                <a:spcPct val="133333"/>
              </a:lnSpc>
            </a:pPr>
            <a:r>
              <a:rPr lang="en-US" altLang="zh-CN" sz="1600" b="0" i="0" spc="150" dirty="0">
                <a:solidFill>
                  <a:srgbClr val="FFFFFF"/>
                </a:solidFill>
                <a:latin typeface="OPPOSans-R"/>
                <a:ea typeface="OPPOSans-R"/>
              </a:rPr>
              <a:t>2015</a:t>
            </a:r>
            <a:r>
              <a:rPr lang="zh-CN" altLang="en-US" sz="1600" b="0" i="0" spc="150" dirty="0">
                <a:solidFill>
                  <a:srgbClr val="FFFFFF"/>
                </a:solidFill>
                <a:latin typeface="OPPOSans-R"/>
                <a:ea typeface="OPPOSans-R"/>
              </a:rPr>
              <a:t>年</a:t>
            </a:r>
            <a:r>
              <a:rPr lang="en-US" altLang="zh-CN" sz="1600" b="0" i="0" spc="150" dirty="0">
                <a:solidFill>
                  <a:srgbClr val="FFFFFF"/>
                </a:solidFill>
                <a:latin typeface="OPPOSans-R"/>
                <a:ea typeface="OPPOSans-R"/>
              </a:rPr>
              <a:t>10</a:t>
            </a:r>
            <a:r>
              <a:rPr lang="zh-CN" altLang="en-US" sz="1600" b="0" i="0" spc="150" dirty="0">
                <a:solidFill>
                  <a:srgbClr val="FFFFFF"/>
                </a:solidFill>
                <a:latin typeface="OPPOSans-R"/>
                <a:ea typeface="OPPOSans-R"/>
              </a:rPr>
              <a:t>月</a:t>
            </a:r>
            <a:r>
              <a:rPr lang="en-US" altLang="zh-CN" sz="1600" b="0" i="0" spc="150" dirty="0">
                <a:solidFill>
                  <a:srgbClr val="FFFFFF"/>
                </a:solidFill>
                <a:latin typeface="OPPOSans-R"/>
                <a:ea typeface="OPPOSans-R"/>
              </a:rPr>
              <a:t>21</a:t>
            </a:r>
            <a:r>
              <a:rPr lang="zh-CN" altLang="en-US" sz="1600" b="0" i="0" spc="150" dirty="0">
                <a:solidFill>
                  <a:srgbClr val="FFFFFF"/>
                </a:solidFill>
                <a:latin typeface="OPPOSans-R"/>
                <a:ea typeface="OPPOSans-R"/>
              </a:rPr>
              <a:t>日，国家主席习近平偕夫人彭丽媛前往帝国理工学院</a:t>
            </a:r>
            <a:r>
              <a:rPr lang="zh-CN" altLang="en-US" sz="1600" spc="150" dirty="0">
                <a:solidFill>
                  <a:srgbClr val="FFFFFF"/>
                </a:solidFill>
                <a:latin typeface="OPPOSans-R"/>
                <a:ea typeface="OPPOSans-R"/>
              </a:rPr>
              <a:t>数据科学研究所</a:t>
            </a:r>
            <a:r>
              <a:rPr lang="zh-CN" altLang="en-US" sz="1600" b="0" i="0" spc="150" dirty="0">
                <a:solidFill>
                  <a:srgbClr val="FFFFFF"/>
                </a:solidFill>
                <a:latin typeface="OPPOSans-R"/>
                <a:ea typeface="OPPOSans-R"/>
              </a:rPr>
              <a:t>参观。</a:t>
            </a:r>
            <a:r>
              <a:rPr lang="zh-CN" altLang="en-US" sz="1600" spc="150" dirty="0">
                <a:solidFill>
                  <a:srgbClr val="FFFFFF"/>
                </a:solidFill>
                <a:latin typeface="OPPOSans-R"/>
                <a:ea typeface="OPPOSans-R"/>
              </a:rPr>
              <a:t>数据科学研究所所长郭毅可教授（</a:t>
            </a:r>
            <a:r>
              <a:rPr lang="en-GB" altLang="zh-CN" sz="1600" spc="150" dirty="0">
                <a:solidFill>
                  <a:srgbClr val="FFFFFF"/>
                </a:solidFill>
                <a:latin typeface="OPPOSans-R"/>
                <a:ea typeface="OPPOSans-R"/>
              </a:rPr>
              <a:t>Professor </a:t>
            </a:r>
            <a:r>
              <a:rPr lang="en-GB" altLang="zh-CN" sz="1600" b="0" i="0" spc="150" dirty="0">
                <a:solidFill>
                  <a:srgbClr val="FFFFFF"/>
                </a:solidFill>
                <a:latin typeface="OPPOSans-R"/>
                <a:ea typeface="OPPOSans-R"/>
              </a:rPr>
              <a:t>Yike Guo</a:t>
            </a:r>
            <a:r>
              <a:rPr lang="zh-CN" altLang="en-US" sz="1600" b="0" i="0" spc="150" dirty="0">
                <a:solidFill>
                  <a:srgbClr val="FFFFFF"/>
                </a:solidFill>
                <a:latin typeface="OPPOSans-R"/>
                <a:ea typeface="OPPOSans-R"/>
              </a:rPr>
              <a:t>）向习近平</a:t>
            </a:r>
            <a:r>
              <a:rPr lang="zh-CN" altLang="en-US" sz="1600" spc="150" dirty="0">
                <a:solidFill>
                  <a:srgbClr val="FFFFFF"/>
                </a:solidFill>
                <a:latin typeface="OPPOSans-R"/>
                <a:ea typeface="OPPOSans-R"/>
              </a:rPr>
              <a:t>与</a:t>
            </a:r>
            <a:r>
              <a:rPr lang="zh-CN" altLang="en-US" sz="1600" b="0" i="0" spc="150" dirty="0">
                <a:solidFill>
                  <a:srgbClr val="FFFFFF"/>
                </a:solidFill>
                <a:latin typeface="OPPOSans-R"/>
                <a:ea typeface="OPPOSans-R"/>
              </a:rPr>
              <a:t>彭丽媛赠送了礼物。</a:t>
            </a:r>
            <a:endParaRPr lang="en-GB" altLang="zh-CN" sz="1600" b="0" i="0" spc="150" dirty="0">
              <a:solidFill>
                <a:srgbClr val="FFFFFF"/>
              </a:solidFill>
              <a:latin typeface="OPPOSans-R"/>
              <a:ea typeface="OPPOSans-R"/>
            </a:endParaRPr>
          </a:p>
          <a:p>
            <a:pPr>
              <a:lnSpc>
                <a:spcPct val="133333"/>
              </a:lnSpc>
            </a:pPr>
            <a:endParaRPr lang="en-GB" altLang="zh-CN" sz="1400" spc="75" dirty="0">
              <a:solidFill>
                <a:srgbClr val="FFFFFF"/>
              </a:solidFill>
              <a:latin typeface="Microsoft YaHei UI Light" panose="020B0502040204020203" pitchFamily="34" charset="-122"/>
              <a:ea typeface="Microsoft YaHei UI Light" panose="020B0502040204020203" pitchFamily="34" charset="-122"/>
            </a:endParaRPr>
          </a:p>
        </p:txBody>
      </p:sp>
      <p:pic>
        <p:nvPicPr>
          <p:cNvPr id="7" name="Picture 6" descr="A picture containing drawing&#10;&#10;Description automatically generated">
            <a:extLst>
              <a:ext uri="{FF2B5EF4-FFF2-40B4-BE49-F238E27FC236}">
                <a16:creationId xmlns:a16="http://schemas.microsoft.com/office/drawing/2014/main" id="{1E6DF278-AB42-4B4F-9377-77EE4E5C1E11}"/>
              </a:ext>
            </a:extLst>
          </p:cNvPr>
          <p:cNvPicPr>
            <a:picLocks noChangeAspect="1"/>
          </p:cNvPicPr>
          <p:nvPr/>
        </p:nvPicPr>
        <p:blipFill>
          <a:blip r:embed="rId3"/>
          <a:stretch>
            <a:fillRect/>
          </a:stretch>
        </p:blipFill>
        <p:spPr>
          <a:xfrm>
            <a:off x="8908898" y="616514"/>
            <a:ext cx="2758440" cy="377190"/>
          </a:xfrm>
          <a:prstGeom prst="rect">
            <a:avLst/>
          </a:prstGeom>
        </p:spPr>
      </p:pic>
      <p:pic>
        <p:nvPicPr>
          <p:cNvPr id="12" name="image 204">
            <a:extLst>
              <a:ext uri="{FF2B5EF4-FFF2-40B4-BE49-F238E27FC236}">
                <a16:creationId xmlns:a16="http://schemas.microsoft.com/office/drawing/2014/main" id="{4A64DBE5-D55B-4111-AE5C-7B24D33C71F3}"/>
              </a:ext>
            </a:extLst>
          </p:cNvPr>
          <p:cNvPicPr>
            <a:picLocks noChangeAspect="1"/>
          </p:cNvPicPr>
          <p:nvPr/>
        </p:nvPicPr>
        <p:blipFill rotWithShape="1">
          <a:blip r:embed="rId4"/>
          <a:srcRect l="414" t="100878" r="63417" b="-145598"/>
          <a:stretch/>
        </p:blipFill>
        <p:spPr>
          <a:xfrm rot="5400000">
            <a:off x="441667" y="734164"/>
            <a:ext cx="756621" cy="161136"/>
          </a:xfrm>
          <a:prstGeom prst="rect">
            <a:avLst/>
          </a:prstGeom>
          <a:solidFill>
            <a:srgbClr val="2F5597"/>
          </a:solidFill>
          <a:ln>
            <a:noFill/>
          </a:ln>
        </p:spPr>
      </p:pic>
      <p:sp>
        <p:nvSpPr>
          <p:cNvPr id="13" name="TextBox 1"/>
          <p:cNvSpPr txBox="1"/>
          <p:nvPr/>
        </p:nvSpPr>
        <p:spPr>
          <a:xfrm>
            <a:off x="973424" y="382150"/>
            <a:ext cx="9376682"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200">
                <a:solidFill>
                  <a:srgbClr val="2F5597"/>
                </a:solidFill>
                <a:latin typeface="FZQingKeBenYueSongS-R-GB"/>
                <a:ea typeface="FZQingKeBenYueSongS-R-GB"/>
                <a:cs typeface="FZQingKeBenYueSongS-R-GB"/>
                <a:sym typeface="FZQingKeBenYueSongS-R-GB"/>
              </a:defRPr>
            </a:pPr>
            <a:r>
              <a:rPr lang="zh-CN" altLang="en-US" dirty="0">
                <a:solidFill>
                  <a:schemeClr val="accent5">
                    <a:lumMod val="75000"/>
                  </a:schemeClr>
                </a:solidFill>
              </a:rPr>
              <a:t>帝国理工学院 数据科学研究所</a:t>
            </a:r>
          </a:p>
        </p:txBody>
      </p:sp>
      <p:sp>
        <p:nvSpPr>
          <p:cNvPr id="14" name="TextBox 8"/>
          <p:cNvSpPr txBox="1"/>
          <p:nvPr/>
        </p:nvSpPr>
        <p:spPr>
          <a:xfrm>
            <a:off x="11472747" y="6323274"/>
            <a:ext cx="284691"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600">
                <a:solidFill>
                  <a:srgbClr val="FFFFFF"/>
                </a:solidFill>
                <a:latin typeface="Avenir Light"/>
                <a:ea typeface="Avenir Light"/>
                <a:cs typeface="Avenir Light"/>
                <a:sym typeface="Avenir Light"/>
              </a:defRPr>
            </a:lvl1pPr>
          </a:lstStyle>
          <a:p>
            <a:r>
              <a:rPr lang="en-US" altLang="zh-CN" dirty="0">
                <a:solidFill>
                  <a:schemeClr val="bg1"/>
                </a:solidFill>
              </a:rPr>
              <a:t>4</a:t>
            </a:r>
            <a:r>
              <a:rPr lang="en-US" altLang="zh-CN" dirty="0"/>
              <a:t>5</a:t>
            </a:r>
            <a:endParaRPr dirty="0"/>
          </a:p>
        </p:txBody>
      </p:sp>
      <p:pic>
        <p:nvPicPr>
          <p:cNvPr id="4" name="Picture 3">
            <a:extLst>
              <a:ext uri="{FF2B5EF4-FFF2-40B4-BE49-F238E27FC236}">
                <a16:creationId xmlns:a16="http://schemas.microsoft.com/office/drawing/2014/main" id="{CB6AF889-AB79-4458-BC49-FD566E895CB4}"/>
              </a:ext>
            </a:extLst>
          </p:cNvPr>
          <p:cNvPicPr>
            <a:picLocks noChangeAspect="1"/>
          </p:cNvPicPr>
          <p:nvPr/>
        </p:nvPicPr>
        <p:blipFill rotWithShape="1">
          <a:blip r:embed="rId5"/>
          <a:srcRect l="7303" t="23165" r="8019" b="11308"/>
          <a:stretch/>
        </p:blipFill>
        <p:spPr>
          <a:xfrm>
            <a:off x="739409" y="1295400"/>
            <a:ext cx="10618694" cy="5562600"/>
          </a:xfrm>
          <a:prstGeom prst="rect">
            <a:avLst/>
          </a:prstGeom>
        </p:spPr>
      </p:pic>
    </p:spTree>
    <p:extLst>
      <p:ext uri="{BB962C8B-B14F-4D97-AF65-F5344CB8AC3E}">
        <p14:creationId xmlns:p14="http://schemas.microsoft.com/office/powerpoint/2010/main" val="149382360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
            <a:extLst>
              <a:ext uri="{FF2B5EF4-FFF2-40B4-BE49-F238E27FC236}">
                <a16:creationId xmlns:a16="http://schemas.microsoft.com/office/drawing/2014/main" id="{C3BEFD2B-635D-4053-AF82-C5E499886C7D}"/>
              </a:ext>
            </a:extLst>
          </p:cNvPr>
          <p:cNvSpPr/>
          <p:nvPr/>
        </p:nvSpPr>
        <p:spPr>
          <a:xfrm>
            <a:off x="-1" y="1368109"/>
            <a:ext cx="12165433" cy="5489891"/>
          </a:xfrm>
          <a:prstGeom prst="rect">
            <a:avLst/>
          </a:prstGeom>
          <a:solidFill>
            <a:srgbClr val="2F559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HK"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1702" name="Object 1702"/>
          <p:cNvSpPr txBox="1"/>
          <p:nvPr/>
        </p:nvSpPr>
        <p:spPr>
          <a:xfrm>
            <a:off x="980351" y="919991"/>
            <a:ext cx="6630685" cy="273050"/>
          </a:xfrm>
          <a:prstGeom prst="rect">
            <a:avLst/>
          </a:prstGeom>
        </p:spPr>
        <p:txBody>
          <a:bodyPr vert="horz" rtlCol="0" anchor="t" anchorCtr="0">
            <a:noAutofit/>
          </a:bodyPr>
          <a:lstStyle/>
          <a:p>
            <a:pPr algn="l">
              <a:lnSpc>
                <a:spcPct val="100000"/>
              </a:lnSpc>
            </a:pPr>
            <a:r>
              <a:rPr lang="en-GB" altLang="zh-CN" dirty="0">
                <a:solidFill>
                  <a:srgbClr val="999999"/>
                </a:solidFill>
                <a:latin typeface="OPPOSans-M"/>
                <a:ea typeface="OPPOSans-M"/>
              </a:rPr>
              <a:t>DATA SCIENCE INSTITUTE, IMPERIAL COLLEGE LONDON</a:t>
            </a:r>
            <a:r>
              <a:rPr lang="zh-CN" altLang="en-US" dirty="0">
                <a:solidFill>
                  <a:srgbClr val="999999"/>
                </a:solidFill>
                <a:latin typeface="OPPOSans-M"/>
                <a:ea typeface="OPPOSans-M"/>
              </a:rPr>
              <a:t> </a:t>
            </a:r>
            <a:endParaRPr lang="zh-CN" altLang="en-US" sz="900" dirty="0"/>
          </a:p>
        </p:txBody>
      </p:sp>
      <p:sp>
        <p:nvSpPr>
          <p:cNvPr id="1709" name="Object 1709"/>
          <p:cNvSpPr txBox="1"/>
          <p:nvPr/>
        </p:nvSpPr>
        <p:spPr>
          <a:xfrm>
            <a:off x="193466" y="1806411"/>
            <a:ext cx="7105406" cy="4157598"/>
          </a:xfrm>
          <a:prstGeom prst="rect">
            <a:avLst/>
          </a:prstGeom>
        </p:spPr>
        <p:txBody>
          <a:bodyPr vert="horz" rtlCol="0" anchor="t" anchorCtr="0">
            <a:noAutofit/>
          </a:bodyPr>
          <a:lstStyle/>
          <a:p>
            <a:pPr>
              <a:lnSpc>
                <a:spcPct val="133333"/>
              </a:lnSpc>
            </a:pPr>
            <a:endParaRPr lang="en-GB" altLang="zh-CN" sz="1400" spc="75" dirty="0">
              <a:solidFill>
                <a:srgbClr val="FFFFFF"/>
              </a:solidFill>
              <a:latin typeface="Microsoft YaHei UI Light" panose="020B0502040204020203" pitchFamily="34" charset="-122"/>
              <a:ea typeface="Microsoft YaHei UI Light" panose="020B0502040204020203" pitchFamily="34" charset="-122"/>
            </a:endParaRPr>
          </a:p>
        </p:txBody>
      </p:sp>
      <p:pic>
        <p:nvPicPr>
          <p:cNvPr id="7" name="Picture 6" descr="A picture containing drawing&#10;&#10;Description automatically generated">
            <a:extLst>
              <a:ext uri="{FF2B5EF4-FFF2-40B4-BE49-F238E27FC236}">
                <a16:creationId xmlns:a16="http://schemas.microsoft.com/office/drawing/2014/main" id="{1E6DF278-AB42-4B4F-9377-77EE4E5C1E11}"/>
              </a:ext>
            </a:extLst>
          </p:cNvPr>
          <p:cNvPicPr>
            <a:picLocks noChangeAspect="1"/>
          </p:cNvPicPr>
          <p:nvPr/>
        </p:nvPicPr>
        <p:blipFill>
          <a:blip r:embed="rId3"/>
          <a:stretch>
            <a:fillRect/>
          </a:stretch>
        </p:blipFill>
        <p:spPr>
          <a:xfrm>
            <a:off x="8977813" y="903385"/>
            <a:ext cx="2758440" cy="377190"/>
          </a:xfrm>
          <a:prstGeom prst="rect">
            <a:avLst/>
          </a:prstGeom>
        </p:spPr>
      </p:pic>
      <p:pic>
        <p:nvPicPr>
          <p:cNvPr id="12" name="image 204">
            <a:extLst>
              <a:ext uri="{FF2B5EF4-FFF2-40B4-BE49-F238E27FC236}">
                <a16:creationId xmlns:a16="http://schemas.microsoft.com/office/drawing/2014/main" id="{4A64DBE5-D55B-4111-AE5C-7B24D33C71F3}"/>
              </a:ext>
            </a:extLst>
          </p:cNvPr>
          <p:cNvPicPr>
            <a:picLocks noChangeAspect="1"/>
          </p:cNvPicPr>
          <p:nvPr/>
        </p:nvPicPr>
        <p:blipFill rotWithShape="1">
          <a:blip r:embed="rId4"/>
          <a:srcRect l="414" t="100878" r="63417" b="-145598"/>
          <a:stretch/>
        </p:blipFill>
        <p:spPr>
          <a:xfrm rot="5400000">
            <a:off x="441667" y="734164"/>
            <a:ext cx="756621" cy="161136"/>
          </a:xfrm>
          <a:prstGeom prst="rect">
            <a:avLst/>
          </a:prstGeom>
          <a:solidFill>
            <a:srgbClr val="2F5597"/>
          </a:solidFill>
          <a:ln>
            <a:noFill/>
          </a:ln>
        </p:spPr>
      </p:pic>
      <p:sp>
        <p:nvSpPr>
          <p:cNvPr id="13" name="TextBox 1"/>
          <p:cNvSpPr txBox="1"/>
          <p:nvPr/>
        </p:nvSpPr>
        <p:spPr>
          <a:xfrm>
            <a:off x="973424" y="382150"/>
            <a:ext cx="9376682"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200">
                <a:solidFill>
                  <a:srgbClr val="2F5597"/>
                </a:solidFill>
                <a:latin typeface="FZQingKeBenYueSongS-R-GB"/>
                <a:ea typeface="FZQingKeBenYueSongS-R-GB"/>
                <a:cs typeface="FZQingKeBenYueSongS-R-GB"/>
                <a:sym typeface="FZQingKeBenYueSongS-R-GB"/>
              </a:defRPr>
            </a:pPr>
            <a:r>
              <a:rPr lang="zh-CN" altLang="en-US" dirty="0">
                <a:solidFill>
                  <a:schemeClr val="accent5">
                    <a:lumMod val="75000"/>
                  </a:schemeClr>
                </a:solidFill>
              </a:rPr>
              <a:t>帝国理工“数据科学”在线暑期学校</a:t>
            </a:r>
            <a:r>
              <a:rPr lang="en-GB" altLang="zh-CN" dirty="0">
                <a:solidFill>
                  <a:schemeClr val="accent5">
                    <a:lumMod val="75000"/>
                  </a:schemeClr>
                </a:solidFill>
              </a:rPr>
              <a:t>-</a:t>
            </a:r>
            <a:r>
              <a:rPr lang="zh-CN" altLang="en-US" dirty="0">
                <a:solidFill>
                  <a:schemeClr val="accent5">
                    <a:lumMod val="75000"/>
                  </a:schemeClr>
                </a:solidFill>
              </a:rPr>
              <a:t>学习成果</a:t>
            </a:r>
          </a:p>
        </p:txBody>
      </p:sp>
      <p:sp>
        <p:nvSpPr>
          <p:cNvPr id="14" name="TextBox 8"/>
          <p:cNvSpPr txBox="1"/>
          <p:nvPr/>
        </p:nvSpPr>
        <p:spPr>
          <a:xfrm>
            <a:off x="11472747" y="6323274"/>
            <a:ext cx="284691"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600">
                <a:solidFill>
                  <a:srgbClr val="FFFFFF"/>
                </a:solidFill>
                <a:latin typeface="Avenir Light"/>
                <a:ea typeface="Avenir Light"/>
                <a:cs typeface="Avenir Light"/>
                <a:sym typeface="Avenir Light"/>
              </a:defRPr>
            </a:lvl1pPr>
          </a:lstStyle>
          <a:p>
            <a:r>
              <a:rPr lang="en-US" altLang="zh-CN" dirty="0">
                <a:solidFill>
                  <a:schemeClr val="bg1"/>
                </a:solidFill>
              </a:rPr>
              <a:t>4</a:t>
            </a:r>
            <a:r>
              <a:rPr lang="en-US" altLang="zh-CN" dirty="0"/>
              <a:t>5</a:t>
            </a:r>
            <a:endParaRPr dirty="0"/>
          </a:p>
        </p:txBody>
      </p:sp>
      <p:pic>
        <p:nvPicPr>
          <p:cNvPr id="9" name="Picture 8">
            <a:extLst>
              <a:ext uri="{FF2B5EF4-FFF2-40B4-BE49-F238E27FC236}">
                <a16:creationId xmlns:a16="http://schemas.microsoft.com/office/drawing/2014/main" id="{C366D5EE-B26E-4E80-A7B2-FCCDC86AB4AC}"/>
              </a:ext>
            </a:extLst>
          </p:cNvPr>
          <p:cNvPicPr>
            <a:picLocks noChangeAspect="1"/>
          </p:cNvPicPr>
          <p:nvPr/>
        </p:nvPicPr>
        <p:blipFill rotWithShape="1">
          <a:blip r:embed="rId5"/>
          <a:srcRect l="3169" t="20741" r="73994"/>
          <a:stretch/>
        </p:blipFill>
        <p:spPr>
          <a:xfrm>
            <a:off x="8908898" y="1394888"/>
            <a:ext cx="3314479" cy="5463112"/>
          </a:xfrm>
          <a:prstGeom prst="rect">
            <a:avLst/>
          </a:prstGeom>
        </p:spPr>
      </p:pic>
      <p:sp>
        <p:nvSpPr>
          <p:cNvPr id="10" name="TextBox 9">
            <a:extLst>
              <a:ext uri="{FF2B5EF4-FFF2-40B4-BE49-F238E27FC236}">
                <a16:creationId xmlns:a16="http://schemas.microsoft.com/office/drawing/2014/main" id="{80BF173E-5C29-4150-A527-3A9B73395A39}"/>
              </a:ext>
            </a:extLst>
          </p:cNvPr>
          <p:cNvSpPr txBox="1"/>
          <p:nvPr/>
        </p:nvSpPr>
        <p:spPr>
          <a:xfrm>
            <a:off x="193466" y="1531545"/>
            <a:ext cx="8998226" cy="4662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50000"/>
              </a:lnSpc>
              <a:spcBef>
                <a:spcPts val="0"/>
              </a:spcBef>
              <a:spcAft>
                <a:spcPts val="0"/>
              </a:spcAft>
              <a:buClrTx/>
              <a:buSzTx/>
              <a:buFont typeface="Wingdings" panose="05000000000000000000" pitchFamily="2" charset="2"/>
              <a:buChar char="v"/>
              <a:tabLst/>
            </a:pPr>
            <a:endParaRPr kumimoji="0" lang="en-GB" altLang="zh-CN" sz="1800" b="0" i="0" u="none" strike="noStrike" cap="none" spc="0" normalizeH="0" baseline="0" dirty="0">
              <a:ln>
                <a:noFill/>
              </a:ln>
              <a:solidFill>
                <a:srgbClr val="FFFFFF"/>
              </a:solidFill>
              <a:effectLst/>
              <a:uFillTx/>
              <a:latin typeface="+mj-lt"/>
              <a:ea typeface="+mj-ea"/>
              <a:cs typeface="+mj-cs"/>
              <a:sym typeface="Calibri"/>
            </a:endParaRPr>
          </a:p>
          <a:p>
            <a:pPr marL="285750" marR="0" indent="-285750" algn="l" defTabSz="914400" rtl="0" fontAlgn="auto" latinLnBrk="0" hangingPunct="0">
              <a:lnSpc>
                <a:spcPct val="150000"/>
              </a:lnSpc>
              <a:spcBef>
                <a:spcPts val="0"/>
              </a:spcBef>
              <a:spcAft>
                <a:spcPts val="0"/>
              </a:spcAft>
              <a:buClrTx/>
              <a:buSzTx/>
              <a:buFont typeface="Wingdings" panose="05000000000000000000" pitchFamily="2" charset="2"/>
              <a:buChar char="v"/>
              <a:tabLst/>
            </a:pPr>
            <a:r>
              <a:rPr kumimoji="0" lang="zh-CN" altLang="en-US" sz="1800" b="0" i="0" u="none" strike="noStrike" cap="none" spc="0" normalizeH="0" baseline="0" dirty="0">
                <a:ln>
                  <a:noFill/>
                </a:ln>
                <a:solidFill>
                  <a:srgbClr val="FFFFFF"/>
                </a:solidFill>
                <a:effectLst/>
                <a:uFillTx/>
                <a:latin typeface="+mj-lt"/>
                <a:ea typeface="+mj-ea"/>
                <a:cs typeface="+mj-cs"/>
                <a:sym typeface="Calibri"/>
              </a:rPr>
              <a:t>学习数据科学的概念</a:t>
            </a:r>
            <a:endParaRPr lang="en-US" altLang="zh-CN" dirty="0">
              <a:solidFill>
                <a:srgbClr val="FFFFFF"/>
              </a:solidFill>
            </a:endParaRPr>
          </a:p>
          <a:p>
            <a:pPr marL="285750" marR="0" indent="-285750" algn="l" defTabSz="914400" rtl="0" fontAlgn="auto" latinLnBrk="0" hangingPunct="0">
              <a:lnSpc>
                <a:spcPct val="150000"/>
              </a:lnSpc>
              <a:spcBef>
                <a:spcPts val="0"/>
              </a:spcBef>
              <a:spcAft>
                <a:spcPts val="0"/>
              </a:spcAft>
              <a:buClrTx/>
              <a:buSzTx/>
              <a:buFont typeface="Wingdings" panose="05000000000000000000" pitchFamily="2" charset="2"/>
              <a:buChar char="v"/>
              <a:tabLst/>
            </a:pPr>
            <a:r>
              <a:rPr kumimoji="0" lang="zh-CN" altLang="en-US" sz="1800" b="0" i="0" u="none" strike="noStrike" cap="none" spc="0" normalizeH="0" baseline="0" dirty="0">
                <a:ln>
                  <a:noFill/>
                </a:ln>
                <a:solidFill>
                  <a:srgbClr val="FFFFFF"/>
                </a:solidFill>
                <a:effectLst/>
                <a:uFillTx/>
                <a:latin typeface="+mj-lt"/>
                <a:ea typeface="+mj-ea"/>
                <a:cs typeface="+mj-cs"/>
                <a:sym typeface="Calibri"/>
              </a:rPr>
              <a:t>理解数据分析、人工智能、数据科学的机器学习，探索性数据分析与可视化</a:t>
            </a:r>
            <a:r>
              <a:rPr kumimoji="0" lang="en-US" altLang="zh-CN" sz="1800" b="0" i="0" u="none" strike="noStrike" cap="none" spc="0" normalizeH="0" baseline="0" dirty="0">
                <a:ln>
                  <a:noFill/>
                </a:ln>
                <a:solidFill>
                  <a:srgbClr val="FFFFFF"/>
                </a:solidFill>
                <a:effectLst/>
                <a:uFillTx/>
                <a:latin typeface="+mj-lt"/>
                <a:ea typeface="+mj-ea"/>
                <a:cs typeface="+mj-cs"/>
                <a:sym typeface="Calibri"/>
              </a:rPr>
              <a:t>;</a:t>
            </a:r>
          </a:p>
          <a:p>
            <a:pPr marL="285750" marR="0" indent="-285750" algn="l" defTabSz="914400" rtl="0" fontAlgn="auto" latinLnBrk="0" hangingPunct="0">
              <a:lnSpc>
                <a:spcPct val="150000"/>
              </a:lnSpc>
              <a:spcBef>
                <a:spcPts val="0"/>
              </a:spcBef>
              <a:spcAft>
                <a:spcPts val="0"/>
              </a:spcAft>
              <a:buClrTx/>
              <a:buSzTx/>
              <a:buFont typeface="Wingdings" panose="05000000000000000000" pitchFamily="2" charset="2"/>
              <a:buChar char="v"/>
              <a:tabLst/>
            </a:pPr>
            <a:r>
              <a:rPr kumimoji="0" lang="zh-CN" altLang="en-US" sz="1800" b="0" i="0" u="none" strike="noStrike" cap="none" spc="0" normalizeH="0" baseline="0" dirty="0">
                <a:ln>
                  <a:noFill/>
                </a:ln>
                <a:solidFill>
                  <a:srgbClr val="FFFFFF"/>
                </a:solidFill>
                <a:effectLst/>
                <a:uFillTx/>
                <a:latin typeface="+mj-lt"/>
                <a:ea typeface="+mj-ea"/>
                <a:cs typeface="+mj-cs"/>
                <a:sym typeface="Calibri"/>
              </a:rPr>
              <a:t>了解数据科学中的实际应用，听取行业专家的意见</a:t>
            </a:r>
            <a:r>
              <a:rPr kumimoji="0" lang="en-US" altLang="zh-CN" sz="1800" b="0" i="0" u="none" strike="noStrike" cap="none" spc="0" normalizeH="0" baseline="0" dirty="0">
                <a:ln>
                  <a:noFill/>
                </a:ln>
                <a:solidFill>
                  <a:srgbClr val="FFFFFF"/>
                </a:solidFill>
                <a:effectLst/>
                <a:uFillTx/>
                <a:latin typeface="+mj-lt"/>
                <a:ea typeface="+mj-ea"/>
                <a:cs typeface="+mj-cs"/>
                <a:sym typeface="Calibri"/>
              </a:rPr>
              <a:t>;</a:t>
            </a:r>
          </a:p>
          <a:p>
            <a:pPr marL="285750" marR="0" indent="-285750" algn="l" defTabSz="914400" rtl="0" fontAlgn="auto" latinLnBrk="0" hangingPunct="0">
              <a:lnSpc>
                <a:spcPct val="150000"/>
              </a:lnSpc>
              <a:spcBef>
                <a:spcPts val="0"/>
              </a:spcBef>
              <a:spcAft>
                <a:spcPts val="0"/>
              </a:spcAft>
              <a:buClrTx/>
              <a:buSzTx/>
              <a:buFont typeface="Wingdings" panose="05000000000000000000" pitchFamily="2" charset="2"/>
              <a:buChar char="v"/>
              <a:tabLst/>
            </a:pPr>
            <a:r>
              <a:rPr kumimoji="0" lang="zh-CN" altLang="en-US" sz="1800" b="0" i="0" u="none" strike="noStrike" cap="none" spc="0" normalizeH="0" baseline="0" dirty="0">
                <a:ln>
                  <a:noFill/>
                </a:ln>
                <a:solidFill>
                  <a:srgbClr val="FFFFFF"/>
                </a:solidFill>
                <a:effectLst/>
                <a:uFillTx/>
                <a:latin typeface="+mj-lt"/>
                <a:ea typeface="+mj-ea"/>
                <a:cs typeface="+mj-cs"/>
                <a:sym typeface="Calibri"/>
              </a:rPr>
              <a:t>深入了解数据科学的进展</a:t>
            </a:r>
            <a:r>
              <a:rPr kumimoji="0" lang="en-US" altLang="zh-CN" sz="1800" b="0" i="0" u="none" strike="noStrike" cap="none" spc="0" normalizeH="0" baseline="0" dirty="0">
                <a:ln>
                  <a:noFill/>
                </a:ln>
                <a:solidFill>
                  <a:srgbClr val="FFFFFF"/>
                </a:solidFill>
                <a:effectLst/>
                <a:uFillTx/>
                <a:latin typeface="+mj-lt"/>
                <a:ea typeface="+mj-ea"/>
                <a:cs typeface="+mj-cs"/>
                <a:sym typeface="Calibri"/>
              </a:rPr>
              <a:t>;</a:t>
            </a:r>
          </a:p>
          <a:p>
            <a:pPr marL="285750" marR="0" indent="-285750" algn="l" defTabSz="914400" rtl="0" fontAlgn="auto" latinLnBrk="0" hangingPunct="0">
              <a:lnSpc>
                <a:spcPct val="150000"/>
              </a:lnSpc>
              <a:spcBef>
                <a:spcPts val="0"/>
              </a:spcBef>
              <a:spcAft>
                <a:spcPts val="0"/>
              </a:spcAft>
              <a:buClrTx/>
              <a:buSzTx/>
              <a:buFont typeface="Wingdings" panose="05000000000000000000" pitchFamily="2" charset="2"/>
              <a:buChar char="v"/>
              <a:tabLst/>
            </a:pPr>
            <a:r>
              <a:rPr kumimoji="0" lang="zh-CN" altLang="en-US" sz="1800" b="0" i="0" u="none" strike="noStrike" cap="none" spc="0" normalizeH="0" baseline="0" dirty="0">
                <a:ln>
                  <a:noFill/>
                </a:ln>
                <a:solidFill>
                  <a:srgbClr val="FFFFFF"/>
                </a:solidFill>
                <a:effectLst/>
                <a:uFillTx/>
                <a:latin typeface="+mj-lt"/>
                <a:ea typeface="+mj-ea"/>
                <a:cs typeface="+mj-cs"/>
                <a:sym typeface="Calibri"/>
              </a:rPr>
              <a:t>了解数据私隐及道德准则</a:t>
            </a:r>
            <a:r>
              <a:rPr kumimoji="0" lang="en-US" altLang="zh-CN" sz="1800" b="0" i="0" u="none" strike="noStrike" cap="none" spc="0" normalizeH="0" baseline="0" dirty="0">
                <a:ln>
                  <a:noFill/>
                </a:ln>
                <a:solidFill>
                  <a:srgbClr val="FFFFFF"/>
                </a:solidFill>
                <a:effectLst/>
                <a:uFillTx/>
                <a:latin typeface="+mj-lt"/>
                <a:ea typeface="+mj-ea"/>
                <a:cs typeface="+mj-cs"/>
                <a:sym typeface="Calibri"/>
              </a:rPr>
              <a:t>;</a:t>
            </a:r>
          </a:p>
          <a:p>
            <a:pPr marL="285750" marR="0" indent="-285750" algn="l" defTabSz="914400" rtl="0" fontAlgn="auto" latinLnBrk="0" hangingPunct="0">
              <a:lnSpc>
                <a:spcPct val="150000"/>
              </a:lnSpc>
              <a:spcBef>
                <a:spcPts val="0"/>
              </a:spcBef>
              <a:spcAft>
                <a:spcPts val="0"/>
              </a:spcAft>
              <a:buClrTx/>
              <a:buSzTx/>
              <a:buFont typeface="Wingdings" panose="05000000000000000000" pitchFamily="2" charset="2"/>
              <a:buChar char="v"/>
              <a:tabLst/>
            </a:pPr>
            <a:r>
              <a:rPr kumimoji="0" lang="zh-CN" altLang="en-US" sz="1800" b="0" i="0" u="none" strike="noStrike" cap="none" spc="0" normalizeH="0" baseline="0" dirty="0">
                <a:ln>
                  <a:noFill/>
                </a:ln>
                <a:solidFill>
                  <a:srgbClr val="FFFFFF"/>
                </a:solidFill>
                <a:effectLst/>
                <a:uFillTx/>
                <a:latin typeface="+mj-lt"/>
                <a:ea typeface="+mj-ea"/>
                <a:cs typeface="+mj-cs"/>
                <a:sym typeface="Calibri"/>
              </a:rPr>
              <a:t>向数据经济、区块链研究专家学习</a:t>
            </a:r>
            <a:r>
              <a:rPr kumimoji="0" lang="en-US" altLang="zh-CN" sz="1800" b="0" i="0" u="none" strike="noStrike" cap="none" spc="0" normalizeH="0" baseline="0" dirty="0">
                <a:ln>
                  <a:noFill/>
                </a:ln>
                <a:solidFill>
                  <a:srgbClr val="FFFFFF"/>
                </a:solidFill>
                <a:effectLst/>
                <a:uFillTx/>
                <a:latin typeface="+mj-lt"/>
                <a:ea typeface="+mj-ea"/>
                <a:cs typeface="+mj-cs"/>
                <a:sym typeface="Calibri"/>
              </a:rPr>
              <a:t>;</a:t>
            </a:r>
          </a:p>
          <a:p>
            <a:pPr marL="285750" marR="0" indent="-285750" algn="l" defTabSz="914400" rtl="0" fontAlgn="auto" latinLnBrk="0" hangingPunct="0">
              <a:lnSpc>
                <a:spcPct val="150000"/>
              </a:lnSpc>
              <a:spcBef>
                <a:spcPts val="0"/>
              </a:spcBef>
              <a:spcAft>
                <a:spcPts val="0"/>
              </a:spcAft>
              <a:buClrTx/>
              <a:buSzTx/>
              <a:buFont typeface="Wingdings" panose="05000000000000000000" pitchFamily="2" charset="2"/>
              <a:buChar char="v"/>
              <a:tabLst/>
            </a:pPr>
            <a:r>
              <a:rPr kumimoji="0" lang="zh-CN" altLang="en-US" sz="1800" b="0" i="0" u="none" strike="noStrike" cap="none" spc="0" normalizeH="0" baseline="0" dirty="0">
                <a:ln>
                  <a:noFill/>
                </a:ln>
                <a:solidFill>
                  <a:srgbClr val="FFFFFF"/>
                </a:solidFill>
                <a:effectLst/>
                <a:uFillTx/>
                <a:latin typeface="+mj-lt"/>
                <a:ea typeface="+mj-ea"/>
                <a:cs typeface="+mj-cs"/>
                <a:sym typeface="Calibri"/>
              </a:rPr>
              <a:t>培养团队建设、沟通和表达方面的专业技能</a:t>
            </a:r>
            <a:r>
              <a:rPr kumimoji="0" lang="en-US" altLang="zh-CN" sz="1800" b="0" i="0" u="none" strike="noStrike" cap="none" spc="0" normalizeH="0" baseline="0" dirty="0">
                <a:ln>
                  <a:noFill/>
                </a:ln>
                <a:solidFill>
                  <a:srgbClr val="FFFFFF"/>
                </a:solidFill>
                <a:effectLst/>
                <a:uFillTx/>
                <a:latin typeface="+mj-lt"/>
                <a:ea typeface="+mj-ea"/>
                <a:cs typeface="+mj-cs"/>
                <a:sym typeface="Calibri"/>
              </a:rPr>
              <a:t>;</a:t>
            </a:r>
          </a:p>
          <a:p>
            <a:pPr marL="285750" marR="0" indent="-285750" algn="l" defTabSz="914400" rtl="0" fontAlgn="auto" latinLnBrk="0" hangingPunct="0">
              <a:lnSpc>
                <a:spcPct val="150000"/>
              </a:lnSpc>
              <a:spcBef>
                <a:spcPts val="0"/>
              </a:spcBef>
              <a:spcAft>
                <a:spcPts val="0"/>
              </a:spcAft>
              <a:buClrTx/>
              <a:buSzTx/>
              <a:buFont typeface="Wingdings" panose="05000000000000000000" pitchFamily="2" charset="2"/>
              <a:buChar char="v"/>
              <a:tabLst/>
            </a:pPr>
            <a:r>
              <a:rPr kumimoji="0" lang="zh-CN" altLang="en-US" sz="1800" b="0" i="0" u="none" strike="noStrike" cap="none" spc="0" normalizeH="0" baseline="0" dirty="0">
                <a:ln>
                  <a:noFill/>
                </a:ln>
                <a:solidFill>
                  <a:srgbClr val="FFFFFF"/>
                </a:solidFill>
                <a:effectLst/>
                <a:uFillTx/>
                <a:latin typeface="+mj-lt"/>
                <a:ea typeface="+mj-ea"/>
                <a:cs typeface="+mj-cs"/>
                <a:sym typeface="Calibri"/>
              </a:rPr>
              <a:t>通过技术数据科学项目体验基于团队的学习</a:t>
            </a:r>
            <a:r>
              <a:rPr kumimoji="0" lang="en-US" altLang="zh-CN" sz="1800" b="0" i="0" u="none" strike="noStrike" cap="none" spc="0" normalizeH="0" baseline="0" dirty="0">
                <a:ln>
                  <a:noFill/>
                </a:ln>
                <a:solidFill>
                  <a:srgbClr val="FFFFFF"/>
                </a:solidFill>
                <a:effectLst/>
                <a:uFillTx/>
                <a:latin typeface="+mj-lt"/>
                <a:ea typeface="+mj-ea"/>
                <a:cs typeface="+mj-cs"/>
                <a:sym typeface="Calibri"/>
              </a:rPr>
              <a:t>;</a:t>
            </a:r>
          </a:p>
          <a:p>
            <a:pPr marL="285750" marR="0" indent="-285750" algn="l" defTabSz="914400" rtl="0" fontAlgn="auto" latinLnBrk="0" hangingPunct="0">
              <a:lnSpc>
                <a:spcPct val="150000"/>
              </a:lnSpc>
              <a:spcBef>
                <a:spcPts val="0"/>
              </a:spcBef>
              <a:spcAft>
                <a:spcPts val="0"/>
              </a:spcAft>
              <a:buClrTx/>
              <a:buSzTx/>
              <a:buFont typeface="Wingdings" panose="05000000000000000000" pitchFamily="2" charset="2"/>
              <a:buChar char="v"/>
              <a:tabLst/>
            </a:pPr>
            <a:r>
              <a:rPr kumimoji="0" lang="zh-CN" altLang="en-US" sz="1800" b="0" i="0" u="none" strike="noStrike" cap="none" spc="0" normalizeH="0" baseline="0" dirty="0">
                <a:ln>
                  <a:noFill/>
                </a:ln>
                <a:solidFill>
                  <a:srgbClr val="FFFFFF"/>
                </a:solidFill>
                <a:effectLst/>
                <a:uFillTx/>
                <a:latin typeface="+mj-lt"/>
                <a:ea typeface="+mj-ea"/>
                <a:cs typeface="+mj-cs"/>
                <a:sym typeface="Calibri"/>
              </a:rPr>
              <a:t>练习并提高英语实际应用水平；</a:t>
            </a:r>
            <a:endParaRPr kumimoji="0" lang="en-GB" altLang="zh-CN" sz="1800" b="0" i="0" u="none" strike="noStrike" cap="none" spc="0" normalizeH="0" baseline="0" dirty="0">
              <a:ln>
                <a:noFill/>
              </a:ln>
              <a:solidFill>
                <a:srgbClr val="FFFFFF"/>
              </a:solidFill>
              <a:effectLst/>
              <a:uFillTx/>
              <a:latin typeface="+mj-lt"/>
              <a:ea typeface="+mj-ea"/>
              <a:cs typeface="+mj-cs"/>
              <a:sym typeface="Calibri"/>
            </a:endParaRPr>
          </a:p>
          <a:p>
            <a:pPr marL="285750" marR="0" indent="-285750" algn="l" defTabSz="914400" rtl="0" fontAlgn="auto" latinLnBrk="0" hangingPunct="0">
              <a:lnSpc>
                <a:spcPct val="150000"/>
              </a:lnSpc>
              <a:spcBef>
                <a:spcPts val="0"/>
              </a:spcBef>
              <a:spcAft>
                <a:spcPts val="0"/>
              </a:spcAft>
              <a:buClrTx/>
              <a:buSzTx/>
              <a:buFont typeface="Wingdings" panose="05000000000000000000" pitchFamily="2" charset="2"/>
              <a:buChar char="v"/>
              <a:tabLst/>
            </a:pPr>
            <a:r>
              <a:rPr kumimoji="0" lang="zh-CN" altLang="en-US" sz="1800" b="0" i="0" u="none" strike="noStrike" cap="none" spc="0" normalizeH="0" baseline="0" dirty="0">
                <a:ln>
                  <a:noFill/>
                </a:ln>
                <a:solidFill>
                  <a:srgbClr val="FFFFFF"/>
                </a:solidFill>
                <a:effectLst/>
                <a:uFillTx/>
                <a:latin typeface="+mj-lt"/>
                <a:ea typeface="+mj-ea"/>
                <a:cs typeface="+mj-cs"/>
                <a:sym typeface="Calibri"/>
              </a:rPr>
              <a:t>通过虚拟活动充分体验了解英国文化，参观伦敦地标</a:t>
            </a:r>
            <a:endParaRPr kumimoji="0" lang="en-GB" sz="1800" b="0" i="0" u="none" strike="noStrike" cap="none" spc="0" normalizeH="0" baseline="0" dirty="0">
              <a:ln>
                <a:noFill/>
              </a:ln>
              <a:solidFill>
                <a:srgbClr val="FFFFFF"/>
              </a:solidFill>
              <a:effectLst/>
              <a:uFillTx/>
              <a:latin typeface="+mj-lt"/>
              <a:ea typeface="+mj-ea"/>
              <a:cs typeface="+mj-cs"/>
              <a:sym typeface="Calibri"/>
            </a:endParaRPr>
          </a:p>
        </p:txBody>
      </p:sp>
    </p:spTree>
    <p:extLst>
      <p:ext uri="{BB962C8B-B14F-4D97-AF65-F5344CB8AC3E}">
        <p14:creationId xmlns:p14="http://schemas.microsoft.com/office/powerpoint/2010/main" val="53485863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
            <a:extLst>
              <a:ext uri="{FF2B5EF4-FFF2-40B4-BE49-F238E27FC236}">
                <a16:creationId xmlns:a16="http://schemas.microsoft.com/office/drawing/2014/main" id="{C3BEFD2B-635D-4053-AF82-C5E499886C7D}"/>
              </a:ext>
            </a:extLst>
          </p:cNvPr>
          <p:cNvSpPr/>
          <p:nvPr/>
        </p:nvSpPr>
        <p:spPr>
          <a:xfrm>
            <a:off x="-1" y="1368109"/>
            <a:ext cx="12165433" cy="5489891"/>
          </a:xfrm>
          <a:prstGeom prst="rect">
            <a:avLst/>
          </a:prstGeom>
          <a:solidFill>
            <a:srgbClr val="2F559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HK"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1702" name="Object 1702"/>
          <p:cNvSpPr txBox="1"/>
          <p:nvPr/>
        </p:nvSpPr>
        <p:spPr>
          <a:xfrm>
            <a:off x="980351" y="919991"/>
            <a:ext cx="6630685" cy="273050"/>
          </a:xfrm>
          <a:prstGeom prst="rect">
            <a:avLst/>
          </a:prstGeom>
        </p:spPr>
        <p:txBody>
          <a:bodyPr vert="horz" rtlCol="0" anchor="t" anchorCtr="0">
            <a:noAutofit/>
          </a:bodyPr>
          <a:lstStyle/>
          <a:p>
            <a:pPr algn="l">
              <a:lnSpc>
                <a:spcPct val="100000"/>
              </a:lnSpc>
            </a:pPr>
            <a:r>
              <a:rPr lang="en-GB" altLang="zh-CN" dirty="0">
                <a:solidFill>
                  <a:srgbClr val="999999"/>
                </a:solidFill>
                <a:latin typeface="OPPOSans-M"/>
                <a:ea typeface="OPPOSans-M"/>
              </a:rPr>
              <a:t>DATA SCIENCE INSTITUTE, IMPERIAL COLLEGE LONDON</a:t>
            </a:r>
            <a:r>
              <a:rPr lang="zh-CN" altLang="en-US" dirty="0">
                <a:solidFill>
                  <a:srgbClr val="999999"/>
                </a:solidFill>
                <a:latin typeface="OPPOSans-M"/>
                <a:ea typeface="OPPOSans-M"/>
              </a:rPr>
              <a:t> </a:t>
            </a:r>
            <a:endParaRPr lang="zh-CN" altLang="en-US" sz="900" dirty="0"/>
          </a:p>
        </p:txBody>
      </p:sp>
      <p:sp>
        <p:nvSpPr>
          <p:cNvPr id="1709" name="Object 1709"/>
          <p:cNvSpPr txBox="1"/>
          <p:nvPr/>
        </p:nvSpPr>
        <p:spPr>
          <a:xfrm>
            <a:off x="193466" y="1806411"/>
            <a:ext cx="7105406" cy="4157598"/>
          </a:xfrm>
          <a:prstGeom prst="rect">
            <a:avLst/>
          </a:prstGeom>
        </p:spPr>
        <p:txBody>
          <a:bodyPr vert="horz" rtlCol="0" anchor="t" anchorCtr="0">
            <a:noAutofit/>
          </a:bodyPr>
          <a:lstStyle/>
          <a:p>
            <a:pPr>
              <a:lnSpc>
                <a:spcPct val="133333"/>
              </a:lnSpc>
            </a:pPr>
            <a:endParaRPr lang="en-GB" altLang="zh-CN" sz="1400" spc="75" dirty="0">
              <a:solidFill>
                <a:srgbClr val="FFFFFF"/>
              </a:solidFill>
              <a:latin typeface="Microsoft YaHei UI Light" panose="020B0502040204020203" pitchFamily="34" charset="-122"/>
              <a:ea typeface="Microsoft YaHei UI Light" panose="020B0502040204020203" pitchFamily="34" charset="-122"/>
            </a:endParaRPr>
          </a:p>
        </p:txBody>
      </p:sp>
      <p:pic>
        <p:nvPicPr>
          <p:cNvPr id="7" name="Picture 6" descr="A picture containing drawing&#10;&#10;Description automatically generated">
            <a:extLst>
              <a:ext uri="{FF2B5EF4-FFF2-40B4-BE49-F238E27FC236}">
                <a16:creationId xmlns:a16="http://schemas.microsoft.com/office/drawing/2014/main" id="{1E6DF278-AB42-4B4F-9377-77EE4E5C1E11}"/>
              </a:ext>
            </a:extLst>
          </p:cNvPr>
          <p:cNvPicPr>
            <a:picLocks noChangeAspect="1"/>
          </p:cNvPicPr>
          <p:nvPr/>
        </p:nvPicPr>
        <p:blipFill>
          <a:blip r:embed="rId3"/>
          <a:stretch>
            <a:fillRect/>
          </a:stretch>
        </p:blipFill>
        <p:spPr>
          <a:xfrm>
            <a:off x="8908898" y="616514"/>
            <a:ext cx="2758440" cy="377190"/>
          </a:xfrm>
          <a:prstGeom prst="rect">
            <a:avLst/>
          </a:prstGeom>
        </p:spPr>
      </p:pic>
      <p:pic>
        <p:nvPicPr>
          <p:cNvPr id="12" name="image 204">
            <a:extLst>
              <a:ext uri="{FF2B5EF4-FFF2-40B4-BE49-F238E27FC236}">
                <a16:creationId xmlns:a16="http://schemas.microsoft.com/office/drawing/2014/main" id="{4A64DBE5-D55B-4111-AE5C-7B24D33C71F3}"/>
              </a:ext>
            </a:extLst>
          </p:cNvPr>
          <p:cNvPicPr>
            <a:picLocks noChangeAspect="1"/>
          </p:cNvPicPr>
          <p:nvPr/>
        </p:nvPicPr>
        <p:blipFill rotWithShape="1">
          <a:blip r:embed="rId4"/>
          <a:srcRect l="414" t="100878" r="63417" b="-145598"/>
          <a:stretch/>
        </p:blipFill>
        <p:spPr>
          <a:xfrm rot="5400000">
            <a:off x="441667" y="734164"/>
            <a:ext cx="756621" cy="161136"/>
          </a:xfrm>
          <a:prstGeom prst="rect">
            <a:avLst/>
          </a:prstGeom>
          <a:solidFill>
            <a:srgbClr val="2F5597"/>
          </a:solidFill>
          <a:ln>
            <a:noFill/>
          </a:ln>
        </p:spPr>
      </p:pic>
      <p:sp>
        <p:nvSpPr>
          <p:cNvPr id="13" name="TextBox 1"/>
          <p:cNvSpPr txBox="1"/>
          <p:nvPr/>
        </p:nvSpPr>
        <p:spPr>
          <a:xfrm>
            <a:off x="973424" y="382150"/>
            <a:ext cx="9376682"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200">
                <a:solidFill>
                  <a:srgbClr val="2F5597"/>
                </a:solidFill>
                <a:latin typeface="FZQingKeBenYueSongS-R-GB"/>
                <a:ea typeface="FZQingKeBenYueSongS-R-GB"/>
                <a:cs typeface="FZQingKeBenYueSongS-R-GB"/>
                <a:sym typeface="FZQingKeBenYueSongS-R-GB"/>
              </a:defRPr>
            </a:pPr>
            <a:r>
              <a:rPr lang="zh-CN" altLang="en-US" dirty="0">
                <a:solidFill>
                  <a:schemeClr val="accent5">
                    <a:lumMod val="75000"/>
                  </a:schemeClr>
                </a:solidFill>
              </a:rPr>
              <a:t>帝国理工“数据医疗创新”暑期学校</a:t>
            </a:r>
            <a:r>
              <a:rPr lang="en-GB" altLang="zh-CN" dirty="0">
                <a:solidFill>
                  <a:schemeClr val="accent5">
                    <a:lumMod val="75000"/>
                  </a:schemeClr>
                </a:solidFill>
              </a:rPr>
              <a:t>-</a:t>
            </a:r>
            <a:r>
              <a:rPr lang="zh-CN" altLang="en-US" dirty="0">
                <a:solidFill>
                  <a:schemeClr val="accent5">
                    <a:lumMod val="75000"/>
                  </a:schemeClr>
                </a:solidFill>
              </a:rPr>
              <a:t>学习成果</a:t>
            </a:r>
          </a:p>
        </p:txBody>
      </p:sp>
      <p:sp>
        <p:nvSpPr>
          <p:cNvPr id="14" name="TextBox 8"/>
          <p:cNvSpPr txBox="1"/>
          <p:nvPr/>
        </p:nvSpPr>
        <p:spPr>
          <a:xfrm>
            <a:off x="11472747" y="6323274"/>
            <a:ext cx="284691"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600">
                <a:solidFill>
                  <a:srgbClr val="FFFFFF"/>
                </a:solidFill>
                <a:latin typeface="Avenir Light"/>
                <a:ea typeface="Avenir Light"/>
                <a:cs typeface="Avenir Light"/>
                <a:sym typeface="Avenir Light"/>
              </a:defRPr>
            </a:lvl1pPr>
          </a:lstStyle>
          <a:p>
            <a:r>
              <a:rPr lang="en-US" altLang="zh-CN" dirty="0">
                <a:solidFill>
                  <a:schemeClr val="bg1"/>
                </a:solidFill>
              </a:rPr>
              <a:t>4</a:t>
            </a:r>
            <a:r>
              <a:rPr lang="en-US" altLang="zh-CN" dirty="0"/>
              <a:t>5</a:t>
            </a:r>
            <a:endParaRPr dirty="0"/>
          </a:p>
        </p:txBody>
      </p:sp>
      <p:sp>
        <p:nvSpPr>
          <p:cNvPr id="10" name="TextBox 9">
            <a:extLst>
              <a:ext uri="{FF2B5EF4-FFF2-40B4-BE49-F238E27FC236}">
                <a16:creationId xmlns:a16="http://schemas.microsoft.com/office/drawing/2014/main" id="{80BF173E-5C29-4150-A527-3A9B73395A39}"/>
              </a:ext>
            </a:extLst>
          </p:cNvPr>
          <p:cNvSpPr txBox="1"/>
          <p:nvPr/>
        </p:nvSpPr>
        <p:spPr>
          <a:xfrm>
            <a:off x="193466" y="1394888"/>
            <a:ext cx="8715432" cy="54938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R="0" algn="l" defTabSz="914400" rtl="0" fontAlgn="auto" latinLnBrk="0" hangingPunct="0">
              <a:lnSpc>
                <a:spcPct val="150000"/>
              </a:lnSpc>
              <a:spcBef>
                <a:spcPts val="0"/>
              </a:spcBef>
              <a:spcAft>
                <a:spcPts val="0"/>
              </a:spcAft>
              <a:buClrTx/>
              <a:buSzTx/>
              <a:tabLst/>
            </a:pPr>
            <a:r>
              <a:rPr kumimoji="0" lang="zh-CN" altLang="en-US" sz="1800" b="0" i="0" u="none" strike="noStrike" cap="none" spc="0" normalizeH="0" baseline="0" dirty="0">
                <a:ln>
                  <a:noFill/>
                </a:ln>
                <a:solidFill>
                  <a:srgbClr val="FFFFFF"/>
                </a:solidFill>
                <a:effectLst/>
                <a:uFillTx/>
                <a:latin typeface="+mj-lt"/>
                <a:ea typeface="+mj-ea"/>
                <a:cs typeface="+mj-cs"/>
                <a:sym typeface="Calibri"/>
              </a:rPr>
              <a:t>完成暑期课程后，学生可以：</a:t>
            </a:r>
            <a:endParaRPr kumimoji="0" lang="en-GB" altLang="zh-CN" sz="1800" b="0" i="0" u="none" strike="noStrike" cap="none" spc="0" normalizeH="0" baseline="0" dirty="0">
              <a:ln>
                <a:noFill/>
              </a:ln>
              <a:solidFill>
                <a:srgbClr val="FFFFFF"/>
              </a:solidFill>
              <a:effectLst/>
              <a:uFillTx/>
              <a:latin typeface="+mj-lt"/>
              <a:ea typeface="+mj-ea"/>
              <a:cs typeface="+mj-cs"/>
              <a:sym typeface="Calibri"/>
            </a:endParaRPr>
          </a:p>
          <a:p>
            <a:pPr marL="285750" marR="0" indent="-285750" algn="l" defTabSz="914400" rtl="0" fontAlgn="auto" latinLnBrk="0" hangingPunct="0">
              <a:lnSpc>
                <a:spcPct val="150000"/>
              </a:lnSpc>
              <a:spcBef>
                <a:spcPts val="0"/>
              </a:spcBef>
              <a:spcAft>
                <a:spcPts val="0"/>
              </a:spcAft>
              <a:buClrTx/>
              <a:buSzTx/>
              <a:buFont typeface="Wingdings" panose="05000000000000000000" pitchFamily="2" charset="2"/>
              <a:buChar char="v"/>
              <a:tabLst/>
            </a:pPr>
            <a:r>
              <a:rPr kumimoji="0" lang="zh-CN" altLang="en-US" sz="1800" b="0" i="0" u="none" strike="noStrike" cap="none" spc="0" normalizeH="0" baseline="0" dirty="0">
                <a:ln>
                  <a:noFill/>
                </a:ln>
                <a:solidFill>
                  <a:srgbClr val="FFFFFF"/>
                </a:solidFill>
                <a:effectLst/>
                <a:uFillTx/>
                <a:latin typeface="+mj-lt"/>
                <a:ea typeface="+mj-ea"/>
                <a:cs typeface="+mj-cs"/>
                <a:sym typeface="Calibri"/>
              </a:rPr>
              <a:t>了解数据科学和人工智能在医疗保健领域的应用</a:t>
            </a:r>
            <a:endParaRPr kumimoji="0" lang="en-GB" altLang="zh-CN" sz="1800" b="0" i="0" u="none" strike="noStrike" cap="none" spc="0" normalizeH="0" baseline="0" dirty="0">
              <a:ln>
                <a:noFill/>
              </a:ln>
              <a:solidFill>
                <a:srgbClr val="FFFFFF"/>
              </a:solidFill>
              <a:effectLst/>
              <a:uFillTx/>
              <a:latin typeface="+mj-lt"/>
              <a:ea typeface="+mj-ea"/>
              <a:cs typeface="+mj-cs"/>
              <a:sym typeface="Calibri"/>
            </a:endParaRPr>
          </a:p>
          <a:p>
            <a:pPr marL="285750" marR="0" indent="-285750" algn="l" defTabSz="914400" rtl="0" fontAlgn="auto" latinLnBrk="0" hangingPunct="0">
              <a:lnSpc>
                <a:spcPct val="150000"/>
              </a:lnSpc>
              <a:spcBef>
                <a:spcPts val="0"/>
              </a:spcBef>
              <a:spcAft>
                <a:spcPts val="0"/>
              </a:spcAft>
              <a:buClrTx/>
              <a:buSzTx/>
              <a:buFont typeface="Wingdings" panose="05000000000000000000" pitchFamily="2" charset="2"/>
              <a:buChar char="v"/>
              <a:tabLst/>
            </a:pPr>
            <a:r>
              <a:rPr kumimoji="0" lang="zh-CN" altLang="en-US" sz="1800" b="0" i="0" u="none" strike="noStrike" cap="none" spc="0" normalizeH="0" baseline="0" dirty="0">
                <a:ln>
                  <a:noFill/>
                </a:ln>
                <a:solidFill>
                  <a:srgbClr val="FFFFFF"/>
                </a:solidFill>
                <a:effectLst/>
                <a:uFillTx/>
                <a:latin typeface="+mj-lt"/>
                <a:ea typeface="+mj-ea"/>
                <a:cs typeface="+mj-cs"/>
                <a:sym typeface="Calibri"/>
              </a:rPr>
              <a:t>解释人工智能如何应用于医学成像，以及机器学习如何用于医学数据分析</a:t>
            </a:r>
            <a:endParaRPr kumimoji="0" lang="en-GB" altLang="zh-CN" sz="1800" b="0" i="0" u="none" strike="noStrike" cap="none" spc="0" normalizeH="0" baseline="0" dirty="0">
              <a:ln>
                <a:noFill/>
              </a:ln>
              <a:solidFill>
                <a:srgbClr val="FFFFFF"/>
              </a:solidFill>
              <a:effectLst/>
              <a:uFillTx/>
              <a:latin typeface="+mj-lt"/>
              <a:ea typeface="+mj-ea"/>
              <a:cs typeface="+mj-cs"/>
              <a:sym typeface="Calibri"/>
            </a:endParaRPr>
          </a:p>
          <a:p>
            <a:pPr marL="285750" marR="0" indent="-285750" algn="l" defTabSz="914400" rtl="0" fontAlgn="auto" latinLnBrk="0" hangingPunct="0">
              <a:lnSpc>
                <a:spcPct val="150000"/>
              </a:lnSpc>
              <a:spcBef>
                <a:spcPts val="0"/>
              </a:spcBef>
              <a:spcAft>
                <a:spcPts val="0"/>
              </a:spcAft>
              <a:buClrTx/>
              <a:buSzTx/>
              <a:buFont typeface="Wingdings" panose="05000000000000000000" pitchFamily="2" charset="2"/>
              <a:buChar char="v"/>
              <a:tabLst/>
            </a:pPr>
            <a:r>
              <a:rPr kumimoji="0" lang="zh-CN" altLang="en-US" sz="1800" b="0" i="0" u="none" strike="noStrike" cap="none" spc="0" normalizeH="0" baseline="0" dirty="0">
                <a:ln>
                  <a:noFill/>
                </a:ln>
                <a:solidFill>
                  <a:srgbClr val="FFFFFF"/>
                </a:solidFill>
                <a:effectLst/>
                <a:uFillTx/>
                <a:latin typeface="+mj-lt"/>
                <a:ea typeface="+mj-ea"/>
                <a:cs typeface="+mj-cs"/>
                <a:sym typeface="Calibri"/>
              </a:rPr>
              <a:t>了解医疗机器人如何在医疗创新中发挥重要作用</a:t>
            </a:r>
            <a:endParaRPr kumimoji="0" lang="en-GB" altLang="zh-CN" sz="1800" b="0" i="0" u="none" strike="noStrike" cap="none" spc="0" normalizeH="0" baseline="0" dirty="0">
              <a:ln>
                <a:noFill/>
              </a:ln>
              <a:solidFill>
                <a:srgbClr val="FFFFFF"/>
              </a:solidFill>
              <a:effectLst/>
              <a:uFillTx/>
              <a:latin typeface="+mj-lt"/>
              <a:ea typeface="+mj-ea"/>
              <a:cs typeface="+mj-cs"/>
              <a:sym typeface="Calibri"/>
            </a:endParaRPr>
          </a:p>
          <a:p>
            <a:pPr marL="285750" marR="0" indent="-285750" algn="l" defTabSz="914400" rtl="0" fontAlgn="auto" latinLnBrk="0" hangingPunct="0">
              <a:lnSpc>
                <a:spcPct val="150000"/>
              </a:lnSpc>
              <a:spcBef>
                <a:spcPts val="0"/>
              </a:spcBef>
              <a:spcAft>
                <a:spcPts val="0"/>
              </a:spcAft>
              <a:buClrTx/>
              <a:buSzTx/>
              <a:buFont typeface="Wingdings" panose="05000000000000000000" pitchFamily="2" charset="2"/>
              <a:buChar char="v"/>
              <a:tabLst/>
            </a:pPr>
            <a:r>
              <a:rPr kumimoji="0" lang="zh-CN" altLang="en-US" sz="1800" b="0" i="0" u="none" strike="noStrike" cap="none" spc="0" normalizeH="0" baseline="0" dirty="0">
                <a:ln>
                  <a:noFill/>
                </a:ln>
                <a:solidFill>
                  <a:srgbClr val="FFFFFF"/>
                </a:solidFill>
                <a:effectLst/>
                <a:uFillTx/>
                <a:latin typeface="+mj-lt"/>
                <a:ea typeface="+mj-ea"/>
                <a:cs typeface="+mj-cs"/>
                <a:sym typeface="Calibri"/>
              </a:rPr>
              <a:t>理解如何使用可视化工具呈现医疗数据</a:t>
            </a:r>
            <a:endParaRPr kumimoji="0" lang="en-GB" altLang="zh-CN" sz="1800" b="0" i="0" u="none" strike="noStrike" cap="none" spc="0" normalizeH="0" baseline="0" dirty="0">
              <a:ln>
                <a:noFill/>
              </a:ln>
              <a:solidFill>
                <a:srgbClr val="FFFFFF"/>
              </a:solidFill>
              <a:effectLst/>
              <a:uFillTx/>
              <a:latin typeface="+mj-lt"/>
              <a:ea typeface="+mj-ea"/>
              <a:cs typeface="+mj-cs"/>
              <a:sym typeface="Calibri"/>
            </a:endParaRPr>
          </a:p>
          <a:p>
            <a:pPr marL="285750" marR="0" indent="-285750" algn="l" defTabSz="914400" rtl="0" fontAlgn="auto" latinLnBrk="0" hangingPunct="0">
              <a:lnSpc>
                <a:spcPct val="150000"/>
              </a:lnSpc>
              <a:spcBef>
                <a:spcPts val="0"/>
              </a:spcBef>
              <a:spcAft>
                <a:spcPts val="0"/>
              </a:spcAft>
              <a:buClrTx/>
              <a:buSzTx/>
              <a:buFont typeface="Wingdings" panose="05000000000000000000" pitchFamily="2" charset="2"/>
              <a:buChar char="v"/>
              <a:tabLst/>
            </a:pPr>
            <a:r>
              <a:rPr kumimoji="0" lang="zh-CN" altLang="en-US" sz="1800" b="0" i="0" u="none" strike="noStrike" cap="none" spc="0" normalizeH="0" baseline="0" dirty="0">
                <a:ln>
                  <a:noFill/>
                </a:ln>
                <a:solidFill>
                  <a:srgbClr val="FFFFFF"/>
                </a:solidFill>
                <a:effectLst/>
                <a:uFillTx/>
                <a:latin typeface="+mj-lt"/>
                <a:ea typeface="+mj-ea"/>
                <a:cs typeface="+mj-cs"/>
                <a:sym typeface="Calibri"/>
              </a:rPr>
              <a:t>了解如何使用区块链安全保存医疗保健数据</a:t>
            </a:r>
            <a:endParaRPr kumimoji="0" lang="en-GB" altLang="zh-CN" sz="1800" b="0" i="0" u="none" strike="noStrike" cap="none" spc="0" normalizeH="0" baseline="0" dirty="0">
              <a:ln>
                <a:noFill/>
              </a:ln>
              <a:solidFill>
                <a:srgbClr val="FFFFFF"/>
              </a:solidFill>
              <a:effectLst/>
              <a:uFillTx/>
              <a:latin typeface="+mj-lt"/>
              <a:ea typeface="+mj-ea"/>
              <a:cs typeface="+mj-cs"/>
              <a:sym typeface="Calibri"/>
            </a:endParaRPr>
          </a:p>
          <a:p>
            <a:pPr marL="285750" marR="0" indent="-285750" algn="l" defTabSz="914400" rtl="0" fontAlgn="auto" latinLnBrk="0" hangingPunct="0">
              <a:lnSpc>
                <a:spcPct val="150000"/>
              </a:lnSpc>
              <a:spcBef>
                <a:spcPts val="0"/>
              </a:spcBef>
              <a:spcAft>
                <a:spcPts val="0"/>
              </a:spcAft>
              <a:buClrTx/>
              <a:buSzTx/>
              <a:buFont typeface="Wingdings" panose="05000000000000000000" pitchFamily="2" charset="2"/>
              <a:buChar char="v"/>
              <a:tabLst/>
            </a:pPr>
            <a:r>
              <a:rPr kumimoji="0" lang="zh-CN" altLang="en-US" sz="1800" b="0" i="0" u="none" strike="noStrike" cap="none" spc="0" normalizeH="0" baseline="0" dirty="0">
                <a:ln>
                  <a:noFill/>
                </a:ln>
                <a:solidFill>
                  <a:srgbClr val="FFFFFF"/>
                </a:solidFill>
                <a:effectLst/>
                <a:uFillTx/>
                <a:latin typeface="+mj-lt"/>
                <a:ea typeface="+mj-ea"/>
                <a:cs typeface="+mj-cs"/>
                <a:sym typeface="Calibri"/>
              </a:rPr>
              <a:t>如何使用人工智能协助电子健康记录</a:t>
            </a:r>
            <a:endParaRPr kumimoji="0" lang="en-GB" altLang="zh-CN" sz="1800" b="0" i="0" u="none" strike="noStrike" cap="none" spc="0" normalizeH="0" baseline="0" dirty="0">
              <a:ln>
                <a:noFill/>
              </a:ln>
              <a:solidFill>
                <a:srgbClr val="FFFFFF"/>
              </a:solidFill>
              <a:effectLst/>
              <a:uFillTx/>
              <a:latin typeface="+mj-lt"/>
              <a:ea typeface="+mj-ea"/>
              <a:cs typeface="+mj-cs"/>
              <a:sym typeface="Calibri"/>
            </a:endParaRPr>
          </a:p>
          <a:p>
            <a:pPr marL="285750" marR="0" indent="-285750" algn="l" defTabSz="914400" rtl="0" fontAlgn="auto" latinLnBrk="0" hangingPunct="0">
              <a:lnSpc>
                <a:spcPct val="150000"/>
              </a:lnSpc>
              <a:spcBef>
                <a:spcPts val="0"/>
              </a:spcBef>
              <a:spcAft>
                <a:spcPts val="0"/>
              </a:spcAft>
              <a:buClrTx/>
              <a:buSzTx/>
              <a:buFont typeface="Wingdings" panose="05000000000000000000" pitchFamily="2" charset="2"/>
              <a:buChar char="v"/>
              <a:tabLst/>
            </a:pPr>
            <a:r>
              <a:rPr kumimoji="0" lang="zh-CN" altLang="en-US" sz="1800" b="0" i="0" u="none" strike="noStrike" cap="none" spc="0" normalizeH="0" baseline="0" dirty="0">
                <a:ln>
                  <a:noFill/>
                </a:ln>
                <a:solidFill>
                  <a:srgbClr val="FFFFFF"/>
                </a:solidFill>
                <a:effectLst/>
                <a:uFillTx/>
                <a:latin typeface="+mj-lt"/>
                <a:ea typeface="+mj-ea"/>
                <a:cs typeface="+mj-cs"/>
                <a:sym typeface="Calibri"/>
              </a:rPr>
              <a:t>解释医疗数据隐私和道德的重要性</a:t>
            </a:r>
            <a:endParaRPr kumimoji="0" lang="en-GB" altLang="zh-CN" sz="1800" b="0" i="0" u="none" strike="noStrike" cap="none" spc="0" normalizeH="0" baseline="0" dirty="0">
              <a:ln>
                <a:noFill/>
              </a:ln>
              <a:solidFill>
                <a:srgbClr val="FFFFFF"/>
              </a:solidFill>
              <a:effectLst/>
              <a:uFillTx/>
              <a:latin typeface="+mj-lt"/>
              <a:ea typeface="+mj-ea"/>
              <a:cs typeface="+mj-cs"/>
              <a:sym typeface="Calibri"/>
            </a:endParaRPr>
          </a:p>
          <a:p>
            <a:pPr marL="285750" indent="-285750">
              <a:lnSpc>
                <a:spcPct val="150000"/>
              </a:lnSpc>
              <a:buFont typeface="Wingdings" panose="05000000000000000000" pitchFamily="2" charset="2"/>
              <a:buChar char="v"/>
            </a:pPr>
            <a:r>
              <a:rPr kumimoji="0" lang="zh-CN" altLang="en-US" sz="1800" b="0" i="0" u="none" strike="noStrike" cap="none" spc="0" normalizeH="0" baseline="0" dirty="0">
                <a:ln>
                  <a:noFill/>
                </a:ln>
                <a:solidFill>
                  <a:srgbClr val="FFFFFF"/>
                </a:solidFill>
                <a:effectLst/>
                <a:uFillTx/>
                <a:latin typeface="+mj-lt"/>
                <a:ea typeface="+mj-ea"/>
                <a:cs typeface="+mj-cs"/>
                <a:sym typeface="Calibri"/>
              </a:rPr>
              <a:t>用</a:t>
            </a:r>
            <a:r>
              <a:rPr kumimoji="0" lang="en-US" altLang="zh-CN" sz="1800" b="0" i="0" u="none" strike="noStrike" cap="none" spc="0" normalizeH="0" baseline="0" dirty="0">
                <a:ln>
                  <a:noFill/>
                </a:ln>
                <a:solidFill>
                  <a:srgbClr val="FFFFFF"/>
                </a:solidFill>
                <a:effectLst/>
                <a:uFillTx/>
                <a:latin typeface="+mj-lt"/>
                <a:ea typeface="+mj-ea"/>
                <a:cs typeface="+mj-cs"/>
                <a:sym typeface="Calibri"/>
              </a:rPr>
              <a:t>Python</a:t>
            </a:r>
            <a:r>
              <a:rPr kumimoji="0" lang="zh-CN" altLang="en-US" sz="1800" b="0" i="0" u="none" strike="noStrike" cap="none" spc="0" normalizeH="0" baseline="0" dirty="0">
                <a:ln>
                  <a:noFill/>
                </a:ln>
                <a:solidFill>
                  <a:srgbClr val="FFFFFF"/>
                </a:solidFill>
                <a:effectLst/>
                <a:uFillTx/>
                <a:latin typeface="+mj-lt"/>
                <a:ea typeface="+mj-ea"/>
                <a:cs typeface="+mj-cs"/>
                <a:sym typeface="Calibri"/>
              </a:rPr>
              <a:t>应用</a:t>
            </a:r>
            <a:r>
              <a:rPr lang="zh-CN" altLang="en-US" dirty="0">
                <a:solidFill>
                  <a:srgbClr val="FFFFFF"/>
                </a:solidFill>
              </a:rPr>
              <a:t>基本代码， 提高医疗英语水平</a:t>
            </a:r>
            <a:endParaRPr kumimoji="0" lang="en-GB" altLang="zh-CN" sz="1800" b="0" i="0" u="none" strike="noStrike" cap="none" spc="0" normalizeH="0" baseline="0" dirty="0">
              <a:ln>
                <a:noFill/>
              </a:ln>
              <a:solidFill>
                <a:srgbClr val="FFFFFF"/>
              </a:solidFill>
              <a:effectLst/>
              <a:uFillTx/>
              <a:latin typeface="+mj-lt"/>
              <a:ea typeface="+mj-ea"/>
              <a:cs typeface="+mj-cs"/>
              <a:sym typeface="Calibri"/>
            </a:endParaRPr>
          </a:p>
          <a:p>
            <a:pPr marL="285750" marR="0" indent="-285750" algn="l" defTabSz="914400" rtl="0" fontAlgn="auto" latinLnBrk="0" hangingPunct="0">
              <a:lnSpc>
                <a:spcPct val="150000"/>
              </a:lnSpc>
              <a:spcBef>
                <a:spcPts val="0"/>
              </a:spcBef>
              <a:spcAft>
                <a:spcPts val="0"/>
              </a:spcAft>
              <a:buClrTx/>
              <a:buSzTx/>
              <a:buFont typeface="Wingdings" panose="05000000000000000000" pitchFamily="2" charset="2"/>
              <a:buChar char="v"/>
              <a:tabLst/>
            </a:pPr>
            <a:r>
              <a:rPr kumimoji="0" lang="zh-CN" altLang="en-US" sz="1800" b="0" i="0" u="none" strike="noStrike" cap="none" spc="0" normalizeH="0" baseline="0" dirty="0">
                <a:ln>
                  <a:noFill/>
                </a:ln>
                <a:solidFill>
                  <a:srgbClr val="FFFFFF"/>
                </a:solidFill>
                <a:effectLst/>
                <a:uFillTx/>
                <a:latin typeface="+mj-lt"/>
                <a:ea typeface="+mj-ea"/>
                <a:cs typeface="+mj-cs"/>
                <a:sym typeface="Calibri"/>
              </a:rPr>
              <a:t>在团队建设、沟通和展示等方面发现有价值的专业技能</a:t>
            </a:r>
            <a:endParaRPr kumimoji="0" lang="en-GB" altLang="zh-CN" sz="1800" b="0" i="0" u="none" strike="noStrike" cap="none" spc="0" normalizeH="0" baseline="0" dirty="0">
              <a:ln>
                <a:noFill/>
              </a:ln>
              <a:solidFill>
                <a:srgbClr val="FFFFFF"/>
              </a:solidFill>
              <a:effectLst/>
              <a:uFillTx/>
              <a:latin typeface="+mj-lt"/>
              <a:ea typeface="+mj-ea"/>
              <a:cs typeface="+mj-cs"/>
              <a:sym typeface="Calibri"/>
            </a:endParaRPr>
          </a:p>
          <a:p>
            <a:pPr marL="285750" marR="0" indent="-285750" algn="l" defTabSz="914400" rtl="0" fontAlgn="auto" latinLnBrk="0" hangingPunct="0">
              <a:lnSpc>
                <a:spcPct val="150000"/>
              </a:lnSpc>
              <a:spcBef>
                <a:spcPts val="0"/>
              </a:spcBef>
              <a:spcAft>
                <a:spcPts val="0"/>
              </a:spcAft>
              <a:buClrTx/>
              <a:buSzTx/>
              <a:buFont typeface="Wingdings" panose="05000000000000000000" pitchFamily="2" charset="2"/>
              <a:buChar char="v"/>
              <a:tabLst/>
            </a:pPr>
            <a:r>
              <a:rPr kumimoji="0" lang="zh-CN" altLang="en-US" sz="1800" b="0" i="0" u="none" strike="noStrike" cap="none" spc="0" normalizeH="0" baseline="0" dirty="0">
                <a:ln>
                  <a:noFill/>
                </a:ln>
                <a:solidFill>
                  <a:srgbClr val="FFFFFF"/>
                </a:solidFill>
                <a:effectLst/>
                <a:uFillTx/>
                <a:latin typeface="+mj-lt"/>
                <a:ea typeface="+mj-ea"/>
                <a:cs typeface="+mj-cs"/>
                <a:sym typeface="Calibri"/>
              </a:rPr>
              <a:t>学生们将在帝国理工学院的指导下，以小组形式完成一个小组项目学者和他们将在节目的最后一天向专家小组介绍这个项目。此外，学生将参加在线社交活动，认识新朋友，了解帝国理工学院为国际学生提供机会。</a:t>
            </a:r>
            <a:endParaRPr kumimoji="0" lang="en-GB" sz="1800" b="0" i="0" u="none" strike="noStrike" cap="none" spc="0" normalizeH="0" baseline="0" dirty="0">
              <a:ln>
                <a:noFill/>
              </a:ln>
              <a:solidFill>
                <a:srgbClr val="FFFFFF"/>
              </a:solidFill>
              <a:effectLst/>
              <a:uFillTx/>
              <a:latin typeface="+mj-lt"/>
              <a:ea typeface="+mj-ea"/>
              <a:cs typeface="+mj-cs"/>
              <a:sym typeface="Calibri"/>
            </a:endParaRPr>
          </a:p>
        </p:txBody>
      </p:sp>
      <p:pic>
        <p:nvPicPr>
          <p:cNvPr id="4098" name="Picture 2" descr="Growing Need For Upscaling Virtual Healthcare Services In The Face Of COVID  19 - BW Healthcare">
            <a:extLst>
              <a:ext uri="{FF2B5EF4-FFF2-40B4-BE49-F238E27FC236}">
                <a16:creationId xmlns:a16="http://schemas.microsoft.com/office/drawing/2014/main" id="{24887B48-B449-4763-BE9F-EA34C425FA3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840" r="39298"/>
          <a:stretch/>
        </p:blipFill>
        <p:spPr bwMode="auto">
          <a:xfrm>
            <a:off x="8908898" y="1394888"/>
            <a:ext cx="3256534" cy="5463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708334"/>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000000"/>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4233</TotalTime>
  <Words>4465</Words>
  <Application>Microsoft Office PowerPoint</Application>
  <PresentationFormat>Widescreen</PresentationFormat>
  <Paragraphs>245</Paragraphs>
  <Slides>22</Slides>
  <Notes>16</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22</vt:i4>
      </vt:variant>
    </vt:vector>
  </HeadingPairs>
  <TitlesOfParts>
    <vt:vector size="37" baseType="lpstr">
      <vt:lpstr>Avenir Light</vt:lpstr>
      <vt:lpstr>FZQingKeBenYueSongS-R-GB</vt:lpstr>
      <vt:lpstr>Microsoft Yahei</vt:lpstr>
      <vt:lpstr>Microsoft YaHei UI Light</vt:lpstr>
      <vt:lpstr>Neue Haas Grotesk Display</vt:lpstr>
      <vt:lpstr>OPPOSans-M</vt:lpstr>
      <vt:lpstr>OPPOSans-R</vt:lpstr>
      <vt:lpstr>宋体</vt:lpstr>
      <vt:lpstr>宋体 微软雅黑</vt:lpstr>
      <vt:lpstr>Arial</vt:lpstr>
      <vt:lpstr>Calibri</vt:lpstr>
      <vt:lpstr>Calibri Light</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帝国理工“数据科学”在线暑期学校 全套英文申请材料： 申请表 英文个人陈述（500字左右，申请奖学金的学生需提交） 个人成绩单 英语成绩证明  报名截止日期：2022年6月24日   报名方式：联系贵校国际处或者学院负责老师统一报名。  项目时间：数据科学暑期课程（需要编程基础）： 2022年7月23日-8月12日  问题咨询： 项目联系邮箱：icdsi.programme@gmail.com 林老师：+86 15900618130 谷老师：+86 18511679227  项目费用： 1850英镑。帝国理工学院联合Global University Online为部分优秀学员提供奖学金席位，可获得最高600英镑学费减免。申请方式为：请于2022年5月1日前将申请材料，包括英文个人陈述（500字左右）、个人简历、在校成绩单及英语成绩证明，邮件发送至: scholarship@globaluniversityonline.org   申报条件： 1. 对数据科学、计算机视觉、自然语言处理等方向感兴趣 2. 至少熟悉一门编程语言（Python、Java、C++等） 3. 能熟练使用英语学习交流：    雅思成绩6.5（每项不低于6）或    托福92（每项不低于20）或    CET-4 550以上，CET-6 520以上   </vt:lpstr>
      <vt:lpstr>帝国理工“数据医疗创新”暑期学校 全套英文申请材料： 申请表 英文个人陈述（500字左右，申请奖学金的学生需提交） 个人成绩单 英语成绩证明  报名截止日期：2022年6月24日   报名方式：联系贵校国际处或者学院负责老师统一报名。  项目时间：数据科学暑期课程（需要编程基础）： 2022年7月23日-8月12日  问题咨询： 项目联系邮箱：icdsi.programme@gmail.com 林老师：+86 15900618130 谷老师：+86 18511679227  项目费用： 1850英镑。帝国理工学院联合Global University Online为部分优秀学员提供奖学金席位，可获得最高600英镑学费减免。申请方式为：请于2022年5月1日前将申请材料，包括英文个人陈述（500字左右）、个人简历、在校成绩单及英语成绩证明，邮件发送至: scholarship@globaluniversityonline.org   申报条件： 1. 对数据科学、计算机视觉、人工智能、医学创新等方向感兴趣 2. 无需编程基础，所有专业都可以申请 3. 能熟练使用英语学习交流：    雅思成绩6.5（每项不低于6）或    托福92（每项不低于20）或    CET-4 550以上，CET-6 520以上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Christina Zhang</dc:creator>
  <cp:lastModifiedBy>Christina Zhang</cp:lastModifiedBy>
  <cp:revision>59</cp:revision>
  <dcterms:modified xsi:type="dcterms:W3CDTF">2022-03-31T21:39:55Z</dcterms:modified>
</cp:coreProperties>
</file>